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handoutMasterIdLst>
    <p:handoutMasterId r:id="rId74"/>
  </p:handoutMasterIdLst>
  <p:sldIdLst>
    <p:sldId id="256" r:id="rId2"/>
    <p:sldId id="277" r:id="rId3"/>
    <p:sldId id="336" r:id="rId4"/>
    <p:sldId id="269" r:id="rId5"/>
    <p:sldId id="353" r:id="rId6"/>
    <p:sldId id="339" r:id="rId7"/>
    <p:sldId id="274" r:id="rId8"/>
    <p:sldId id="342" r:id="rId9"/>
    <p:sldId id="329" r:id="rId10"/>
    <p:sldId id="303" r:id="rId11"/>
    <p:sldId id="351" r:id="rId12"/>
    <p:sldId id="313" r:id="rId13"/>
    <p:sldId id="344" r:id="rId14"/>
    <p:sldId id="264" r:id="rId15"/>
    <p:sldId id="348" r:id="rId16"/>
    <p:sldId id="276" r:id="rId17"/>
    <p:sldId id="265" r:id="rId18"/>
    <p:sldId id="328" r:id="rId19"/>
    <p:sldId id="326" r:id="rId20"/>
    <p:sldId id="327" r:id="rId21"/>
    <p:sldId id="346" r:id="rId22"/>
    <p:sldId id="345" r:id="rId23"/>
    <p:sldId id="260" r:id="rId24"/>
    <p:sldId id="259" r:id="rId25"/>
    <p:sldId id="271" r:id="rId26"/>
    <p:sldId id="323" r:id="rId27"/>
    <p:sldId id="267" r:id="rId28"/>
    <p:sldId id="262" r:id="rId29"/>
    <p:sldId id="349" r:id="rId30"/>
    <p:sldId id="272" r:id="rId31"/>
    <p:sldId id="341" r:id="rId32"/>
    <p:sldId id="294" r:id="rId33"/>
    <p:sldId id="335" r:id="rId34"/>
    <p:sldId id="295" r:id="rId35"/>
    <p:sldId id="298" r:id="rId36"/>
    <p:sldId id="296" r:id="rId37"/>
    <p:sldId id="338" r:id="rId38"/>
    <p:sldId id="300" r:id="rId39"/>
    <p:sldId id="319" r:id="rId40"/>
    <p:sldId id="288" r:id="rId41"/>
    <p:sldId id="330" r:id="rId42"/>
    <p:sldId id="331" r:id="rId43"/>
    <p:sldId id="333" r:id="rId44"/>
    <p:sldId id="354" r:id="rId45"/>
    <p:sldId id="301" r:id="rId46"/>
    <p:sldId id="315" r:id="rId47"/>
    <p:sldId id="316" r:id="rId48"/>
    <p:sldId id="281" r:id="rId49"/>
    <p:sldId id="284" r:id="rId50"/>
    <p:sldId id="287" r:id="rId51"/>
    <p:sldId id="285" r:id="rId52"/>
    <p:sldId id="286" r:id="rId53"/>
    <p:sldId id="263" r:id="rId54"/>
    <p:sldId id="289" r:id="rId55"/>
    <p:sldId id="290" r:id="rId56"/>
    <p:sldId id="350" r:id="rId57"/>
    <p:sldId id="291" r:id="rId58"/>
    <p:sldId id="280" r:id="rId59"/>
    <p:sldId id="279" r:id="rId60"/>
    <p:sldId id="292" r:id="rId61"/>
    <p:sldId id="317" r:id="rId62"/>
    <p:sldId id="318" r:id="rId63"/>
    <p:sldId id="352" r:id="rId64"/>
    <p:sldId id="304" r:id="rId65"/>
    <p:sldId id="307" r:id="rId66"/>
    <p:sldId id="312" r:id="rId67"/>
    <p:sldId id="305" r:id="rId68"/>
    <p:sldId id="311" r:id="rId69"/>
    <p:sldId id="306" r:id="rId70"/>
    <p:sldId id="347" r:id="rId71"/>
    <p:sldId id="30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0"/>
    <p:restoredTop sz="79846"/>
  </p:normalViewPr>
  <p:slideViewPr>
    <p:cSldViewPr snapToGrid="0" snapToObjects="1">
      <p:cViewPr varScale="1">
        <p:scale>
          <a:sx n="97" d="100"/>
          <a:sy n="97" d="100"/>
        </p:scale>
        <p:origin x="122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snapToObjects="1">
      <p:cViewPr varScale="1">
        <p:scale>
          <a:sx n="94" d="100"/>
          <a:sy n="94" d="100"/>
        </p:scale>
        <p:origin x="240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85DC7D-2A70-154B-BC4F-3BE253452C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B2A7DD-1483-8C46-B11E-2E5535CD0C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C3B315-269C-9949-B22B-AC65583A5D99}" type="datetimeFigureOut">
              <a:rPr lang="en-US" smtClean="0"/>
              <a:t>2/29/20</a:t>
            </a:fld>
            <a:endParaRPr lang="en-US"/>
          </a:p>
        </p:txBody>
      </p:sp>
      <p:sp>
        <p:nvSpPr>
          <p:cNvPr id="4" name="Footer Placeholder 3">
            <a:extLst>
              <a:ext uri="{FF2B5EF4-FFF2-40B4-BE49-F238E27FC236}">
                <a16:creationId xmlns:a16="http://schemas.microsoft.com/office/drawing/2014/main" id="{8DF4EEF5-74CD-2347-9B56-CC319E899A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6CE7AA-917A-E347-BF8E-D37EA40DFF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ACDBE1-3B5F-F44D-99E1-3642198A500E}" type="slidenum">
              <a:rPr lang="en-US" smtClean="0"/>
              <a:t>‹#›</a:t>
            </a:fld>
            <a:endParaRPr lang="en-US"/>
          </a:p>
        </p:txBody>
      </p:sp>
    </p:spTree>
    <p:extLst>
      <p:ext uri="{BB962C8B-B14F-4D97-AF65-F5344CB8AC3E}">
        <p14:creationId xmlns:p14="http://schemas.microsoft.com/office/powerpoint/2010/main" val="3661030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38306-3CD5-5549-9F13-611D2AAE176F}" type="datetimeFigureOut">
              <a:rPr lang="en-US" smtClean="0"/>
              <a:t>2/29/20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FA1CE-831B-1F4A-B2E7-1DFBFBA85720}" type="slidenum">
              <a:rPr lang="en-US" smtClean="0"/>
              <a:t>‹#›</a:t>
            </a:fld>
            <a:endParaRPr lang="en-US"/>
          </a:p>
        </p:txBody>
      </p:sp>
    </p:spTree>
    <p:extLst>
      <p:ext uri="{BB962C8B-B14F-4D97-AF65-F5344CB8AC3E}">
        <p14:creationId xmlns:p14="http://schemas.microsoft.com/office/powerpoint/2010/main" val="13056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eativecommons.org/licenses/by/4.0/legalcod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ynopsys.com/blogs/software-security/recent-fixes-ibmsecurerand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etapixel.com/2010/12/01/russian-software-firm-breaks-canons-authenticity-verification-big-tim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xkcd.com/22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Probabilistic_encryp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vlpubs.nist.gov/nistpubs/SpecialPublications/NIST.SP.800-90Ar1.pdf"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software.intel.com/en-us/blogs/2012/11/17/the-difference-between-rdrand-and-rdseed" TargetMode="External"/><Relationship Id="rId4" Type="http://schemas.openxmlformats.org/officeDocument/2006/relationships/hyperlink" Target="https://software.intel.com/en-us/articles/intel-digital-random-number-generator-drng-software-implementation-guid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jupyterlab/lumino/blob/52b15d88cd0e647c40bd1d6a265817b7cc6458a2/packages/coreutils/src/random.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vlpubs.nist.gov/nistpubs/SpecialPublications/NIST.SP.800-90Ar1.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cmilk/7-Zip/blob/fabc2d1d468c61ac8e3adee752580519fc8bb91d/CPP/7zip/Crypto/RandGen.cpp"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chneier.com/blog/archives/2008/05/random_number_b.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chneier.com/blog/archives/2008/05/random_number_b.html"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ndroid-developers.googleblog.com/2013/08/some-securerandom-thoughts.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BlEoAPO_yxc"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Kerckhoffs%27s_principl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Block_cipher_mode_of_operation#/media/File:CBC_encryption.sv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Galois/Counter_Mod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en.wikipedia.org/wiki/Authenticated_encryp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oingboing.net/2017/07/19/heteronormative-exemplars.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xkcd.com/17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Cryptographic_non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Birthday_proble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ooks.google.com/books?id=nnqdQsrZnJgC&amp;pg=PT144&amp;lpg=PT144#v=onepage&amp;q&amp;f=fals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Initialization_vector#Block_cipher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ackoverflow.com/questions/6258047/java-default-crypto-aes-behavio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dlitz.net/software/pycrypto/api/current/Crypto.Cipher.AES-module.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nvlpubs.nist.gov/nistpubs/Legacy/SP/nistspecialpublication800-38a.pdf"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nvlpubs.nist.gov/nistpubs/Legacy/SP/nistspecialpublication800-38a.pdf?page=34"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angealbertini/status/425561082841690112"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irusbulletin.com/blog/2014/02/researchers-crack-ransomware-encryp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nvlpubs.nist.gov/nistpubs/Legacy/SP/nistspecialpublication800-38d.pdf"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csrc.nist.gov/csrc/media/projects/block-cipher-techniques/documents/bcm/comments/cwc-gcm/ferguson2.pdf"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nvlpubs.nist.gov/nistpubs/Legacy/SP/nistspecialpublication800-38d.pdf"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src.nist.gov/csrc/media/projects/block-cipher-techniques/documents/bcm/comments/cwc-gcm/ferguson2.pdf"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crypto.stackexchange.com/questions/31849/is-the-length-limit-of-aes-gcm-per-key-or-per-key-nonce-pair" TargetMode="External"/><Relationship Id="rId5" Type="http://schemas.openxmlformats.org/officeDocument/2006/relationships/hyperlink" Target="https://tools.ietf.org/html/rfc5647#section-6.3" TargetMode="External"/><Relationship Id="rId4" Type="http://schemas.openxmlformats.org/officeDocument/2006/relationships/hyperlink" Target="https://tools.ietf.org/html/rfc5288#section-3"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rypto.stackexchange.com/questions/10505/reusing-keys-with-aes-cbc/10511#10511"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7-zip.org/history.txt"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books.google.com/books?id=nnqdQsrZnJgC&amp;pg=PT142&amp;lpg=PT142&amp;dq=%22All+block+cipher+modes+leak+some+information%22&amp;source=bl&amp;ots=6G2TBfmAwa&amp;sig=ACfU3U0QeWIoV9NBJjJJ2mtITq0wgXtg1Q&amp;hl=en&amp;sa=X&amp;ved=2ahUKEwjxm93e8LHnAhVPS6wKHTVkDKUQ6AEwAnoECAcQAQ#v=onepage&amp;q=%22All%20block%20cipher%20modes%20leak%20some%20information%22&amp;f=false"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print.iacr.org/2018/159.pdf"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schneier.com/blog/archives/2005/02/cryptanalysis_o.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cam.ac.uk/~rja14/shb17/fahl.pdf"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youtube.com/watch?v=ALUq2Kc2Yx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RC4" TargetMode="External"/><Relationship Id="rId7" Type="http://schemas.openxmlformats.org/officeDocument/2006/relationships/hyperlink" Target="https://en.wikipedia.org/wiki/RC4#/media/File:RC4.svg"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nvd.nist.gov/vuln/detail/CVE-2016-1618" TargetMode="External"/><Relationship Id="rId5" Type="http://schemas.openxmlformats.org/officeDocument/2006/relationships/hyperlink" Target="https://man.openbsd.org/arc4random" TargetMode="External"/><Relationship Id="rId4" Type="http://schemas.openxmlformats.org/officeDocument/2006/relationships/hyperlink" Target="https://tools.ietf.org/html/rfc7465"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cseweb.ucsd.edu/~mihir/papers/hmac-new.html"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tools.ietf.org/html/draft-ietf-tls-md5-sha1-deprecate-01" TargetMode="Externa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nvlpubs.nist.gov/nistpubs/SpecialPublications/NIST.SP.800-131Ar2.pdf" TargetMode="External"/><Relationship Id="rId3" Type="http://schemas.openxmlformats.org/officeDocument/2006/relationships/hyperlink" Target="https://www.entrustdatacard.com/blog/2018/november/deprecating-tls" TargetMode="External"/><Relationship Id="rId7" Type="http://schemas.openxmlformats.org/officeDocument/2006/relationships/hyperlink" Target="https://weakdh.org/"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tools.ietf.org/html/rfc7465" TargetMode="External"/><Relationship Id="rId5" Type="http://schemas.openxmlformats.org/officeDocument/2006/relationships/hyperlink" Target="https://nvd.nist.gov/vuln/detail/CVE-2013-2566" TargetMode="External"/><Relationship Id="rId4" Type="http://schemas.openxmlformats.org/officeDocument/2006/relationships/hyperlink" Target="https://tools.ietf.org/html/draft-ietf-tls-oldversions-deprecate-06" TargetMode="External"/><Relationship Id="rId9" Type="http://schemas.openxmlformats.org/officeDocument/2006/relationships/hyperlink" Target="https://tools.ietf.org/html/rfc8429"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eakdh.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ools.ietf.org/html/draft-ietf-curdle-ssh-kex-sha2-10"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datatracker.ietf.org/wg/curdle/documents/" TargetMode="External"/><Relationship Id="rId4" Type="http://schemas.openxmlformats.org/officeDocument/2006/relationships/hyperlink" Target="https://tools.ietf.org/html/draft-ietf-curdle-rc4-die-die-die-18"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medium.com/@PrabhhavSharma/learning-crptography-in-one-night-69d45459c299"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l.cam.ac.uk/~rja14/shb17/fahl.pdf"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youtube.com/watch?v=ALUq2Kc2Yx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tutorials.jenkov.com/java-cryptography/keystor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hneier.com/blog/archives/2011/04/schneiers_law.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philzimmermann.com/EN/essays/SnakeOil.html" TargetMode="External"/><Relationship Id="rId4" Type="http://schemas.openxmlformats.org/officeDocument/2006/relationships/hyperlink" Target="https://en.wikipedia.org/wiki/Bruce_Schneier#/media/File:Bruce_Schneier_at_CoPS2013-IMG_9174.jp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licensing specifics see </a:t>
            </a:r>
            <a:r>
              <a:rPr lang="en-US" dirty="0">
                <a:hlinkClick r:id="rId3"/>
              </a:rPr>
              <a:t>https://creativecommons.org/licenses/by/4.0/legalcode</a:t>
            </a:r>
            <a:r>
              <a:rPr lang="en-US" dirty="0"/>
              <a:t> and </a:t>
            </a:r>
            <a:r>
              <a:rPr lang="en-US" dirty="0">
                <a:hlinkClick r:id="rId4"/>
              </a:rPr>
              <a:t>https://creativecommons.org/licenses/by/4.0/</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a:t>
            </a:fld>
            <a:endParaRPr lang="en-US"/>
          </a:p>
        </p:txBody>
      </p:sp>
    </p:spTree>
    <p:extLst>
      <p:ext uri="{BB962C8B-B14F-4D97-AF65-F5344CB8AC3E}">
        <p14:creationId xmlns:p14="http://schemas.microsoft.com/office/powerpoint/2010/main" val="109212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https://www.synopsys.com/blogs/software-security/recent-fixes-ibmsecurerandom/</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16</a:t>
            </a:fld>
            <a:endParaRPr lang="en-US"/>
          </a:p>
        </p:txBody>
      </p:sp>
    </p:spTree>
    <p:extLst>
      <p:ext uri="{BB962C8B-B14F-4D97-AF65-F5344CB8AC3E}">
        <p14:creationId xmlns:p14="http://schemas.microsoft.com/office/powerpoint/2010/main" val="3452566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https://petapixel.com/2010/12/01/russian-software-firm-breaks-canons-authenticity-verification-big-time/</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20</a:t>
            </a:fld>
            <a:endParaRPr lang="en-US"/>
          </a:p>
        </p:txBody>
      </p:sp>
    </p:spTree>
    <p:extLst>
      <p:ext uri="{BB962C8B-B14F-4D97-AF65-F5344CB8AC3E}">
        <p14:creationId xmlns:p14="http://schemas.microsoft.com/office/powerpoint/2010/main" val="3773517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https://xkcd.com/221/</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21</a:t>
            </a:fld>
            <a:endParaRPr lang="en-US"/>
          </a:p>
        </p:txBody>
      </p:sp>
    </p:spTree>
    <p:extLst>
      <p:ext uri="{BB962C8B-B14F-4D97-AF65-F5344CB8AC3E}">
        <p14:creationId xmlns:p14="http://schemas.microsoft.com/office/powerpoint/2010/main" val="270207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https://en.wikipedia.org/wiki/Probabilistic_encryption</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22</a:t>
            </a:fld>
            <a:endParaRPr lang="en-US"/>
          </a:p>
        </p:txBody>
      </p:sp>
    </p:spTree>
    <p:extLst>
      <p:ext uri="{BB962C8B-B14F-4D97-AF65-F5344CB8AC3E}">
        <p14:creationId xmlns:p14="http://schemas.microsoft.com/office/powerpoint/2010/main" val="2470760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23</a:t>
            </a:fld>
            <a:endParaRPr lang="en-US"/>
          </a:p>
        </p:txBody>
      </p:sp>
    </p:spTree>
    <p:extLst>
      <p:ext uri="{BB962C8B-B14F-4D97-AF65-F5344CB8AC3E}">
        <p14:creationId xmlns:p14="http://schemas.microsoft.com/office/powerpoint/2010/main" val="216888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recommendations for DRBGs: </a:t>
            </a:r>
            <a:r>
              <a:rPr lang="en-US" dirty="0">
                <a:hlinkClick r:id="rId3"/>
              </a:rPr>
              <a:t>https://nvlpubs.nist.gov/nistpubs/SpecialPublications/NIST.SP.800-90Ar1.pdf</a:t>
            </a:r>
            <a:endParaRPr lang="en-US" dirty="0"/>
          </a:p>
          <a:p>
            <a:r>
              <a:rPr lang="en-US" dirty="0"/>
              <a:t>RDSEED: </a:t>
            </a:r>
            <a:r>
              <a:rPr lang="en-US" dirty="0">
                <a:hlinkClick r:id="rId4"/>
              </a:rPr>
              <a:t>https://software.intel.com/en-us/articles/intel-digital-random-number-generator-drng-software-implementation-guide</a:t>
            </a:r>
            <a:r>
              <a:rPr lang="en-US" dirty="0"/>
              <a:t>, </a:t>
            </a:r>
            <a:r>
              <a:rPr lang="en-US" dirty="0">
                <a:hlinkClick r:id="rId5"/>
              </a:rPr>
              <a:t>https://software.intel.com/en-us/blogs/2012/11/17/the-difference-between-rdrand-and-rdseed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24</a:t>
            </a:fld>
            <a:endParaRPr lang="en-US"/>
          </a:p>
        </p:txBody>
      </p:sp>
    </p:spTree>
    <p:extLst>
      <p:ext uri="{BB962C8B-B14F-4D97-AF65-F5344CB8AC3E}">
        <p14:creationId xmlns:p14="http://schemas.microsoft.com/office/powerpoint/2010/main" val="253491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insidious because you don’t know it’s using an insecure implementation without testing it</a:t>
            </a:r>
          </a:p>
          <a:p>
            <a:endParaRPr lang="en-US" dirty="0"/>
          </a:p>
          <a:p>
            <a:r>
              <a:rPr lang="en-US" dirty="0"/>
              <a:t>Source: </a:t>
            </a:r>
            <a:r>
              <a:rPr lang="en-US" dirty="0">
                <a:hlinkClick r:id="rId3"/>
              </a:rPr>
              <a:t>https://github.com/jupyterlab/lumino/blob/52b15d88cd0e647c40bd1d6a265817b7cc6458a2/packages/coreutils/src/random.ts</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25</a:t>
            </a:fld>
            <a:endParaRPr lang="en-US"/>
          </a:p>
        </p:txBody>
      </p:sp>
    </p:spTree>
    <p:extLst>
      <p:ext uri="{BB962C8B-B14F-4D97-AF65-F5344CB8AC3E}">
        <p14:creationId xmlns:p14="http://schemas.microsoft.com/office/powerpoint/2010/main" val="1992491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recommendations for DRBGs: </a:t>
            </a:r>
            <a:r>
              <a:rPr lang="en-US" dirty="0">
                <a:hlinkClick r:id="rId3"/>
              </a:rPr>
              <a:t>https://nvlpubs.nist.gov/nistpubs/SpecialPublications/NIST.SP.800-90Ar1.pdf</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26</a:t>
            </a:fld>
            <a:endParaRPr lang="en-US"/>
          </a:p>
        </p:txBody>
      </p:sp>
    </p:spTree>
    <p:extLst>
      <p:ext uri="{BB962C8B-B14F-4D97-AF65-F5344CB8AC3E}">
        <p14:creationId xmlns:p14="http://schemas.microsoft.com/office/powerpoint/2010/main" val="2891501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 </a:t>
            </a:r>
            <a:r>
              <a:rPr lang="en-US" dirty="0" err="1"/>
              <a:t>CRandomGenerastor</a:t>
            </a:r>
            <a:r>
              <a:rPr lang="en-US" dirty="0"/>
              <a:t>::Init in </a:t>
            </a:r>
            <a:r>
              <a:rPr lang="en-US" dirty="0">
                <a:hlinkClick r:id="rId3"/>
              </a:rPr>
              <a:t>https://github.com/mcmilk/7-Zip/blob/fabc2d1d468c61ac8e3adee752580519fc8bb91d/CPP/7zip/Crypto/RandGen.cpp</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27</a:t>
            </a:fld>
            <a:endParaRPr lang="en-US"/>
          </a:p>
        </p:txBody>
      </p:sp>
    </p:spTree>
    <p:extLst>
      <p:ext uri="{BB962C8B-B14F-4D97-AF65-F5344CB8AC3E}">
        <p14:creationId xmlns:p14="http://schemas.microsoft.com/office/powerpoint/2010/main" val="3016707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clock image is licensed CC BY NC ND.</a:t>
            </a:r>
          </a:p>
        </p:txBody>
      </p:sp>
      <p:sp>
        <p:nvSpPr>
          <p:cNvPr id="4" name="Slide Number Placeholder 3"/>
          <p:cNvSpPr>
            <a:spLocks noGrp="1"/>
          </p:cNvSpPr>
          <p:nvPr>
            <p:ph type="sldNum" sz="quarter" idx="5"/>
          </p:nvPr>
        </p:nvSpPr>
        <p:spPr/>
        <p:txBody>
          <a:bodyPr/>
          <a:lstStyle/>
          <a:p>
            <a:fld id="{36CFA1CE-831B-1F4A-B2E7-1DFBFBA85720}" type="slidenum">
              <a:rPr lang="en-US" smtClean="0"/>
              <a:t>28</a:t>
            </a:fld>
            <a:endParaRPr lang="en-US"/>
          </a:p>
        </p:txBody>
      </p:sp>
    </p:spTree>
    <p:extLst>
      <p:ext uri="{BB962C8B-B14F-4D97-AF65-F5344CB8AC3E}">
        <p14:creationId xmlns:p14="http://schemas.microsoft.com/office/powerpoint/2010/main" val="156665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7</a:t>
            </a:fld>
            <a:endParaRPr lang="en-US"/>
          </a:p>
        </p:txBody>
      </p:sp>
    </p:spTree>
    <p:extLst>
      <p:ext uri="{BB962C8B-B14F-4D97-AF65-F5344CB8AC3E}">
        <p14:creationId xmlns:p14="http://schemas.microsoft.com/office/powerpoint/2010/main" val="38712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https://www.schneier.com/blog/archives/2008/05/random_number_b.html</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29</a:t>
            </a:fld>
            <a:endParaRPr lang="en-US"/>
          </a:p>
        </p:txBody>
      </p:sp>
    </p:spTree>
    <p:extLst>
      <p:ext uri="{BB962C8B-B14F-4D97-AF65-F5344CB8AC3E}">
        <p14:creationId xmlns:p14="http://schemas.microsoft.com/office/powerpoint/2010/main" val="3821345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https://www.schneier.com/blog/archives/2008/05/random_number_b.html</a:t>
            </a:r>
            <a:endParaRPr lang="en-US" dirty="0"/>
          </a:p>
          <a:p>
            <a:endParaRPr lang="en-US" dirty="0"/>
          </a:p>
          <a:p>
            <a:r>
              <a:rPr lang="en-US" dirty="0"/>
              <a:t>Android had a similar issue which led to the theft of Bitcoin, see </a:t>
            </a:r>
            <a:r>
              <a:rPr lang="en-US" dirty="0">
                <a:hlinkClick r:id="rId4"/>
              </a:rPr>
              <a:t>https://android-developers.googleblog.com/2013/08/some-securerandom-thoughts.html</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30</a:t>
            </a:fld>
            <a:endParaRPr lang="en-US"/>
          </a:p>
        </p:txBody>
      </p:sp>
    </p:spTree>
    <p:extLst>
      <p:ext uri="{BB962C8B-B14F-4D97-AF65-F5344CB8AC3E}">
        <p14:creationId xmlns:p14="http://schemas.microsoft.com/office/powerpoint/2010/main" val="2559809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31</a:t>
            </a:fld>
            <a:endParaRPr lang="en-US"/>
          </a:p>
        </p:txBody>
      </p:sp>
    </p:spTree>
    <p:extLst>
      <p:ext uri="{BB962C8B-B14F-4D97-AF65-F5344CB8AC3E}">
        <p14:creationId xmlns:p14="http://schemas.microsoft.com/office/powerpoint/2010/main" val="2545986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https://www.youtube.com/watch?v=BlEoAPO_yxc</a:t>
            </a:r>
            <a:r>
              <a:rPr lang="en-US" dirty="0"/>
              <a:t>, at 31:00</a:t>
            </a:r>
          </a:p>
        </p:txBody>
      </p:sp>
      <p:sp>
        <p:nvSpPr>
          <p:cNvPr id="4" name="Slide Number Placeholder 3"/>
          <p:cNvSpPr>
            <a:spLocks noGrp="1"/>
          </p:cNvSpPr>
          <p:nvPr>
            <p:ph type="sldNum" sz="quarter" idx="5"/>
          </p:nvPr>
        </p:nvSpPr>
        <p:spPr/>
        <p:txBody>
          <a:bodyPr/>
          <a:lstStyle/>
          <a:p>
            <a:fld id="{36CFA1CE-831B-1F4A-B2E7-1DFBFBA85720}" type="slidenum">
              <a:rPr lang="en-US" smtClean="0"/>
              <a:t>33</a:t>
            </a:fld>
            <a:endParaRPr lang="en-US"/>
          </a:p>
        </p:txBody>
      </p:sp>
    </p:spTree>
    <p:extLst>
      <p:ext uri="{BB962C8B-B14F-4D97-AF65-F5344CB8AC3E}">
        <p14:creationId xmlns:p14="http://schemas.microsoft.com/office/powerpoint/2010/main" val="3636889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https://en.wikipedia.org/wiki/Kerckhoffs%27s_principle</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35</a:t>
            </a:fld>
            <a:endParaRPr lang="en-US"/>
          </a:p>
        </p:txBody>
      </p:sp>
    </p:spTree>
    <p:extLst>
      <p:ext uri="{BB962C8B-B14F-4D97-AF65-F5344CB8AC3E}">
        <p14:creationId xmlns:p14="http://schemas.microsoft.com/office/powerpoint/2010/main" val="1489689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36</a:t>
            </a:fld>
            <a:endParaRPr lang="en-US"/>
          </a:p>
        </p:txBody>
      </p:sp>
    </p:spTree>
    <p:extLst>
      <p:ext uri="{BB962C8B-B14F-4D97-AF65-F5344CB8AC3E}">
        <p14:creationId xmlns:p14="http://schemas.microsoft.com/office/powerpoint/2010/main" val="4272123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https://en.wikipedia.org/wiki/Block_cipher_mode_of_operation#/media/File:CBC_encryption.svg</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37</a:t>
            </a:fld>
            <a:endParaRPr lang="en-US"/>
          </a:p>
        </p:txBody>
      </p:sp>
    </p:spTree>
    <p:extLst>
      <p:ext uri="{BB962C8B-B14F-4D97-AF65-F5344CB8AC3E}">
        <p14:creationId xmlns:p14="http://schemas.microsoft.com/office/powerpoint/2010/main" val="3121250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GCM: </a:t>
            </a:r>
            <a:r>
              <a:rPr lang="en-US" dirty="0">
                <a:hlinkClick r:id="rId3"/>
              </a:rPr>
              <a:t>https://en.wikipedia.org/wiki/Galois/Counter_Mode</a:t>
            </a:r>
            <a:endParaRPr lang="en-US" dirty="0"/>
          </a:p>
          <a:p>
            <a:r>
              <a:rPr lang="en-US" dirty="0"/>
              <a:t>Authenticated encryption: </a:t>
            </a:r>
            <a:r>
              <a:rPr lang="en-US" dirty="0">
                <a:hlinkClick r:id="rId4"/>
              </a:rPr>
              <a:t>https://en.wikipedia.org/wiki/Authenticated_encryption</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38</a:t>
            </a:fld>
            <a:endParaRPr lang="en-US"/>
          </a:p>
        </p:txBody>
      </p:sp>
    </p:spTree>
    <p:extLst>
      <p:ext uri="{BB962C8B-B14F-4D97-AF65-F5344CB8AC3E}">
        <p14:creationId xmlns:p14="http://schemas.microsoft.com/office/powerpoint/2010/main" val="760133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39</a:t>
            </a:fld>
            <a:endParaRPr lang="en-US"/>
          </a:p>
        </p:txBody>
      </p:sp>
    </p:spTree>
    <p:extLst>
      <p:ext uri="{BB962C8B-B14F-4D97-AF65-F5344CB8AC3E}">
        <p14:creationId xmlns:p14="http://schemas.microsoft.com/office/powerpoint/2010/main" val="1562740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of Alice and Bob: </a:t>
            </a:r>
            <a:r>
              <a:rPr lang="en-US" dirty="0">
                <a:hlinkClick r:id="rId3"/>
              </a:rPr>
              <a:t>https://boingboing.net/2017/07/19/heteronormative-exemplars.html</a:t>
            </a:r>
            <a:endParaRPr lang="en-US" dirty="0"/>
          </a:p>
          <a:p>
            <a:r>
              <a:rPr lang="en-US" dirty="0"/>
              <a:t>Eve defends her actions: </a:t>
            </a:r>
            <a:r>
              <a:rPr lang="en-US" dirty="0">
                <a:hlinkClick r:id="rId4"/>
              </a:rPr>
              <a:t>https://xkcd.com/177/</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40</a:t>
            </a:fld>
            <a:endParaRPr lang="en-US"/>
          </a:p>
        </p:txBody>
      </p:sp>
    </p:spTree>
    <p:extLst>
      <p:ext uri="{BB962C8B-B14F-4D97-AF65-F5344CB8AC3E}">
        <p14:creationId xmlns:p14="http://schemas.microsoft.com/office/powerpoint/2010/main" val="280554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they are the same!</a:t>
            </a:r>
          </a:p>
          <a:p>
            <a:endParaRPr lang="en-US" dirty="0"/>
          </a:p>
          <a:p>
            <a:r>
              <a:rPr lang="en-US" dirty="0"/>
              <a:t>Sometimes just looking at the ciphertext doesn’t tell you if you have an issue or not, particularly if you have only one ciphertext.</a:t>
            </a:r>
          </a:p>
        </p:txBody>
      </p:sp>
      <p:sp>
        <p:nvSpPr>
          <p:cNvPr id="4" name="Slide Number Placeholder 3"/>
          <p:cNvSpPr>
            <a:spLocks noGrp="1"/>
          </p:cNvSpPr>
          <p:nvPr>
            <p:ph type="sldNum" sz="quarter" idx="5"/>
          </p:nvPr>
        </p:nvSpPr>
        <p:spPr/>
        <p:txBody>
          <a:bodyPr/>
          <a:lstStyle/>
          <a:p>
            <a:fld id="{36CFA1CE-831B-1F4A-B2E7-1DFBFBA85720}" type="slidenum">
              <a:rPr lang="en-US" smtClean="0"/>
              <a:t>8</a:t>
            </a:fld>
            <a:endParaRPr lang="en-US"/>
          </a:p>
        </p:txBody>
      </p:sp>
    </p:spTree>
    <p:extLst>
      <p:ext uri="{BB962C8B-B14F-4D97-AF65-F5344CB8AC3E}">
        <p14:creationId xmlns:p14="http://schemas.microsoft.com/office/powerpoint/2010/main" val="1839089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Nonce: </a:t>
            </a:r>
            <a:r>
              <a:rPr lang="en-US" dirty="0">
                <a:hlinkClick r:id="rId3"/>
              </a:rPr>
              <a:t>https://en.wikipedia.org/wiki/Cryptographic_nonce</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41</a:t>
            </a:fld>
            <a:endParaRPr lang="en-US"/>
          </a:p>
        </p:txBody>
      </p:sp>
    </p:spTree>
    <p:extLst>
      <p:ext uri="{BB962C8B-B14F-4D97-AF65-F5344CB8AC3E}">
        <p14:creationId xmlns:p14="http://schemas.microsoft.com/office/powerpoint/2010/main" val="2298413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Birthday problem: </a:t>
            </a:r>
            <a:r>
              <a:rPr lang="en-US" dirty="0">
                <a:hlinkClick r:id="rId3"/>
              </a:rPr>
              <a:t>https://en.wikipedia.org/wiki/Birthday_problem</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42</a:t>
            </a:fld>
            <a:endParaRPr lang="en-US"/>
          </a:p>
        </p:txBody>
      </p:sp>
    </p:spTree>
    <p:extLst>
      <p:ext uri="{BB962C8B-B14F-4D97-AF65-F5344CB8AC3E}">
        <p14:creationId xmlns:p14="http://schemas.microsoft.com/office/powerpoint/2010/main" val="227963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discussion of an application of this: </a:t>
            </a:r>
            <a:r>
              <a:rPr lang="en-US" dirty="0">
                <a:hlinkClick r:id="rId3"/>
              </a:rPr>
              <a:t>https://books.google.com/books?id=nnqdQsrZnJgC&amp;pg=PT144&amp;lpg=PT144#v=onepage&amp;q&amp;f=false</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43</a:t>
            </a:fld>
            <a:endParaRPr lang="en-US"/>
          </a:p>
        </p:txBody>
      </p:sp>
    </p:spTree>
    <p:extLst>
      <p:ext uri="{BB962C8B-B14F-4D97-AF65-F5344CB8AC3E}">
        <p14:creationId xmlns:p14="http://schemas.microsoft.com/office/powerpoint/2010/main" val="1940363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https://en.wikipedia.org/wiki/Initialization_vector#Block_ciphers</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44</a:t>
            </a:fld>
            <a:endParaRPr lang="en-US"/>
          </a:p>
        </p:txBody>
      </p:sp>
    </p:spTree>
    <p:extLst>
      <p:ext uri="{BB962C8B-B14F-4D97-AF65-F5344CB8AC3E}">
        <p14:creationId xmlns:p14="http://schemas.microsoft.com/office/powerpoint/2010/main" val="1614999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45</a:t>
            </a:fld>
            <a:endParaRPr lang="en-US"/>
          </a:p>
        </p:txBody>
      </p:sp>
    </p:spTree>
    <p:extLst>
      <p:ext uri="{BB962C8B-B14F-4D97-AF65-F5344CB8AC3E}">
        <p14:creationId xmlns:p14="http://schemas.microsoft.com/office/powerpoint/2010/main" val="1094798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default: </a:t>
            </a:r>
            <a:r>
              <a:rPr lang="en-US" dirty="0">
                <a:hlinkClick r:id="rId3"/>
              </a:rPr>
              <a:t>https://stackoverflow.com/questions/6258047/java-default-crypto-aes-behavior</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46</a:t>
            </a:fld>
            <a:endParaRPr lang="en-US"/>
          </a:p>
        </p:txBody>
      </p:sp>
    </p:spTree>
    <p:extLst>
      <p:ext uri="{BB962C8B-B14F-4D97-AF65-F5344CB8AC3E}">
        <p14:creationId xmlns:p14="http://schemas.microsoft.com/office/powerpoint/2010/main" val="2239049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https://www.dlitz.net/software/pycrypto/api/current/Crypto.Cipher.AES-module.html</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47</a:t>
            </a:fld>
            <a:endParaRPr lang="en-US"/>
          </a:p>
        </p:txBody>
      </p:sp>
    </p:spTree>
    <p:extLst>
      <p:ext uri="{BB962C8B-B14F-4D97-AF65-F5344CB8AC3E}">
        <p14:creationId xmlns:p14="http://schemas.microsoft.com/office/powerpoint/2010/main" val="2819560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https://nvlpubs.nist.gov/nistpubs/Legacy/SP/nistspecialpublication800-38a.pdf</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48</a:t>
            </a:fld>
            <a:endParaRPr lang="en-US"/>
          </a:p>
        </p:txBody>
      </p:sp>
    </p:spTree>
    <p:extLst>
      <p:ext uri="{BB962C8B-B14F-4D97-AF65-F5344CB8AC3E}">
        <p14:creationId xmlns:p14="http://schemas.microsoft.com/office/powerpoint/2010/main" val="1974490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source: </a:t>
            </a:r>
            <a:r>
              <a:rPr lang="en-US" dirty="0">
                <a:hlinkClick r:id="rId3"/>
              </a:rPr>
              <a:t>https://nvlpubs.nist.gov/nistpubs/Legacy/SP/nistspecialpublication800-38a.pdf</a:t>
            </a:r>
            <a:r>
              <a:rPr lang="en-US" dirty="0"/>
              <a:t>, first paragraph of Appendix B</a:t>
            </a:r>
          </a:p>
        </p:txBody>
      </p:sp>
      <p:sp>
        <p:nvSpPr>
          <p:cNvPr id="4" name="Slide Number Placeholder 3"/>
          <p:cNvSpPr>
            <a:spLocks noGrp="1"/>
          </p:cNvSpPr>
          <p:nvPr>
            <p:ph type="sldNum" sz="quarter" idx="5"/>
          </p:nvPr>
        </p:nvSpPr>
        <p:spPr/>
        <p:txBody>
          <a:bodyPr/>
          <a:lstStyle/>
          <a:p>
            <a:fld id="{36CFA1CE-831B-1F4A-B2E7-1DFBFBA85720}" type="slidenum">
              <a:rPr lang="en-US" smtClean="0"/>
              <a:t>49</a:t>
            </a:fld>
            <a:endParaRPr lang="en-US"/>
          </a:p>
        </p:txBody>
      </p:sp>
    </p:spTree>
    <p:extLst>
      <p:ext uri="{BB962C8B-B14F-4D97-AF65-F5344CB8AC3E}">
        <p14:creationId xmlns:p14="http://schemas.microsoft.com/office/powerpoint/2010/main" val="2906568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https://twitter.com/angealbertini/status/425561082841690112</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50</a:t>
            </a:fld>
            <a:endParaRPr lang="en-US"/>
          </a:p>
        </p:txBody>
      </p:sp>
    </p:spTree>
    <p:extLst>
      <p:ext uri="{BB962C8B-B14F-4D97-AF65-F5344CB8AC3E}">
        <p14:creationId xmlns:p14="http://schemas.microsoft.com/office/powerpoint/2010/main" val="3701663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https://www.virusbulletin.com/blog/2014/02/researchers-crack-ransomware-encryption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9</a:t>
            </a:fld>
            <a:endParaRPr lang="en-US"/>
          </a:p>
        </p:txBody>
      </p:sp>
    </p:spTree>
    <p:extLst>
      <p:ext uri="{BB962C8B-B14F-4D97-AF65-F5344CB8AC3E}">
        <p14:creationId xmlns:p14="http://schemas.microsoft.com/office/powerpoint/2010/main" val="4257838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52</a:t>
            </a:fld>
            <a:endParaRPr lang="en-US"/>
          </a:p>
        </p:txBody>
      </p:sp>
    </p:spTree>
    <p:extLst>
      <p:ext uri="{BB962C8B-B14F-4D97-AF65-F5344CB8AC3E}">
        <p14:creationId xmlns:p14="http://schemas.microsoft.com/office/powerpoint/2010/main" val="3061916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quote: https://</a:t>
            </a:r>
            <a:r>
              <a:rPr lang="en-US" dirty="0" err="1"/>
              <a:t>crypto.stackexchange.com</a:t>
            </a:r>
            <a:r>
              <a:rPr lang="en-US" dirty="0"/>
              <a:t>/questions/75821/does-</a:t>
            </a:r>
            <a:r>
              <a:rPr lang="en-US" dirty="0" err="1"/>
              <a:t>hmac</a:t>
            </a:r>
            <a:r>
              <a:rPr lang="en-US" dirty="0"/>
              <a:t>-provide-anything-that-</a:t>
            </a:r>
            <a:r>
              <a:rPr lang="en-US" dirty="0" err="1"/>
              <a:t>aead</a:t>
            </a:r>
            <a:r>
              <a:rPr lang="en-US" dirty="0"/>
              <a:t>-does-not</a:t>
            </a:r>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53</a:t>
            </a:fld>
            <a:endParaRPr lang="en-US"/>
          </a:p>
        </p:txBody>
      </p:sp>
    </p:spTree>
    <p:extLst>
      <p:ext uri="{BB962C8B-B14F-4D97-AF65-F5344CB8AC3E}">
        <p14:creationId xmlns:p14="http://schemas.microsoft.com/office/powerpoint/2010/main" val="129822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recommendations for GCM: </a:t>
            </a:r>
            <a:r>
              <a:rPr lang="en-US" dirty="0">
                <a:hlinkClick r:id="rId3"/>
              </a:rPr>
              <a:t>https://nvlpubs.nist.gov/nistpubs/Legacy/SP/nistspecialpublication800-38d.pdf</a:t>
            </a:r>
            <a:endParaRPr lang="en-US" dirty="0"/>
          </a:p>
          <a:p>
            <a:r>
              <a:rPr lang="en-US" dirty="0"/>
              <a:t>Ferguson on GCM: </a:t>
            </a:r>
            <a:r>
              <a:rPr lang="en-US" dirty="0">
                <a:hlinkClick r:id="rId4"/>
              </a:rPr>
              <a:t>https://csrc.nist.gov/csrc/media/projects/block-cipher-techniques/documents/bcm/comments/cwc-gcm/ferguson2.pdf</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54</a:t>
            </a:fld>
            <a:endParaRPr lang="en-US"/>
          </a:p>
        </p:txBody>
      </p:sp>
    </p:spTree>
    <p:extLst>
      <p:ext uri="{BB962C8B-B14F-4D97-AF65-F5344CB8AC3E}">
        <p14:creationId xmlns:p14="http://schemas.microsoft.com/office/powerpoint/2010/main" val="169615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recommendations for GCM: </a:t>
            </a:r>
            <a:r>
              <a:rPr lang="en-US" dirty="0">
                <a:hlinkClick r:id="rId3"/>
              </a:rPr>
              <a:t>https://nvlpubs.nist.gov/nistpubs/Legacy/SP/nistspecialpublication800-38d.pdf</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55</a:t>
            </a:fld>
            <a:endParaRPr lang="en-US"/>
          </a:p>
        </p:txBody>
      </p:sp>
    </p:spTree>
    <p:extLst>
      <p:ext uri="{BB962C8B-B14F-4D97-AF65-F5344CB8AC3E}">
        <p14:creationId xmlns:p14="http://schemas.microsoft.com/office/powerpoint/2010/main" val="3465510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Shorter tags are bad: </a:t>
            </a:r>
            <a:r>
              <a:rPr lang="en-US" dirty="0">
                <a:hlinkClick r:id="rId3"/>
              </a:rPr>
              <a:t>https://csrc.nist.gov/csrc/media/projects/block-cipher-techniques/documents/bcm/comments/cwc-gcm/ferguson2.pdf</a:t>
            </a:r>
            <a:endParaRPr lang="en-US" dirty="0"/>
          </a:p>
          <a:p>
            <a:r>
              <a:rPr lang="en-US" dirty="0"/>
              <a:t>TLS RFC: </a:t>
            </a:r>
            <a:r>
              <a:rPr lang="en-US" dirty="0">
                <a:hlinkClick r:id="rId4"/>
              </a:rPr>
              <a:t>https://tools.ietf.org/html/rfc5288#section-3</a:t>
            </a:r>
            <a:endParaRPr lang="en-US" dirty="0"/>
          </a:p>
          <a:p>
            <a:r>
              <a:rPr lang="en-US" dirty="0"/>
              <a:t>SSH RFC: </a:t>
            </a:r>
            <a:r>
              <a:rPr lang="en-US" dirty="0">
                <a:hlinkClick r:id="rId5"/>
              </a:rPr>
              <a:t>https://tools.ietf.org/html/rfc5647#section-6.3</a:t>
            </a:r>
            <a:endParaRPr lang="en-US" dirty="0"/>
          </a:p>
          <a:p>
            <a:r>
              <a:rPr lang="en-US" dirty="0"/>
              <a:t>Person who says that 128 bit tags should be used whenever you’re encrypting more than 1 MB of data: </a:t>
            </a:r>
            <a:r>
              <a:rPr lang="en-US" dirty="0">
                <a:hlinkClick r:id="rId6"/>
              </a:rPr>
              <a:t>https://crypto.stackexchange.com/questions/31849/is-the-length-limit-of-aes-gcm-per-key-or-per-key-nonce-pair</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56</a:t>
            </a:fld>
            <a:endParaRPr lang="en-US"/>
          </a:p>
        </p:txBody>
      </p:sp>
    </p:spTree>
    <p:extLst>
      <p:ext uri="{BB962C8B-B14F-4D97-AF65-F5344CB8AC3E}">
        <p14:creationId xmlns:p14="http://schemas.microsoft.com/office/powerpoint/2010/main" val="4176065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https://crypto.stackexchange.com/questions/10505/reusing-keys-with-aes-cbc/10511#10511</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57</a:t>
            </a:fld>
            <a:endParaRPr lang="en-US"/>
          </a:p>
        </p:txBody>
      </p:sp>
    </p:spTree>
    <p:extLst>
      <p:ext uri="{BB962C8B-B14F-4D97-AF65-F5344CB8AC3E}">
        <p14:creationId xmlns:p14="http://schemas.microsoft.com/office/powerpoint/2010/main" val="2227002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7 Zip issue: </a:t>
            </a:r>
            <a:r>
              <a:rPr lang="en-US" dirty="0">
                <a:hlinkClick r:id="rId3"/>
              </a:rPr>
              <a:t>https://www.7-zip.org/history.txt</a:t>
            </a:r>
            <a:r>
              <a:rPr lang="en-US" dirty="0"/>
              <a:t> (19.00 release)</a:t>
            </a:r>
          </a:p>
        </p:txBody>
      </p:sp>
      <p:sp>
        <p:nvSpPr>
          <p:cNvPr id="4" name="Slide Number Placeholder 3"/>
          <p:cNvSpPr>
            <a:spLocks noGrp="1"/>
          </p:cNvSpPr>
          <p:nvPr>
            <p:ph type="sldNum" sz="quarter" idx="5"/>
          </p:nvPr>
        </p:nvSpPr>
        <p:spPr/>
        <p:txBody>
          <a:bodyPr/>
          <a:lstStyle/>
          <a:p>
            <a:fld id="{36CFA1CE-831B-1F4A-B2E7-1DFBFBA85720}" type="slidenum">
              <a:rPr lang="en-US" smtClean="0"/>
              <a:t>59</a:t>
            </a:fld>
            <a:endParaRPr lang="en-US"/>
          </a:p>
        </p:txBody>
      </p:sp>
    </p:spTree>
    <p:extLst>
      <p:ext uri="{BB962C8B-B14F-4D97-AF65-F5344CB8AC3E}">
        <p14:creationId xmlns:p14="http://schemas.microsoft.com/office/powerpoint/2010/main" val="881251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r>
              <a:rPr lang="en-US" dirty="0">
                <a:hlinkClick r:id="rId3"/>
              </a:rPr>
              <a:t>https://books.google.com/books?id=nnqdQsrZnJgC&amp;pg=PT142&amp;lpg=PT142&amp;dq=%22All+block+cipher+modes+leak+some+information%22&amp;source=bl&amp;ots=6G2TBfmAwa&amp;sig=ACfU3U0QeWIoV9NBJjJJ2mtITq0wgXtg1Q&amp;hl=en&amp;sa=X&amp;ved=2ahUKEwjxm93e8LHnAhVPS6wKHTVkDKUQ6AEwAnoECAcQAQ#v=onepage&amp;q=%22All%20block%20cipher%20modes%20leak%20some%20information%22&amp;f=false</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61</a:t>
            </a:fld>
            <a:endParaRPr lang="en-US"/>
          </a:p>
        </p:txBody>
      </p:sp>
    </p:spTree>
    <p:extLst>
      <p:ext uri="{BB962C8B-B14F-4D97-AF65-F5344CB8AC3E}">
        <p14:creationId xmlns:p14="http://schemas.microsoft.com/office/powerpoint/2010/main" val="3942417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t>
            </a:r>
            <a:r>
              <a:rPr lang="en-US" dirty="0">
                <a:hlinkClick r:id="rId3"/>
              </a:rPr>
              <a:t>https://eprint.iacr.org/2018/159.pdf</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62</a:t>
            </a:fld>
            <a:endParaRPr lang="en-US"/>
          </a:p>
        </p:txBody>
      </p:sp>
    </p:spTree>
    <p:extLst>
      <p:ext uri="{BB962C8B-B14F-4D97-AF65-F5344CB8AC3E}">
        <p14:creationId xmlns:p14="http://schemas.microsoft.com/office/powerpoint/2010/main" val="2684399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”Attacks only get better” source: </a:t>
            </a:r>
            <a:r>
              <a:rPr lang="en-US" dirty="0">
                <a:hlinkClick r:id="rId3"/>
              </a:rPr>
              <a:t>https://www.schneier.com/blog/archives/2005/02/cryptanalysis_o.html</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63</a:t>
            </a:fld>
            <a:endParaRPr lang="en-US"/>
          </a:p>
        </p:txBody>
      </p:sp>
    </p:spTree>
    <p:extLst>
      <p:ext uri="{BB962C8B-B14F-4D97-AF65-F5344CB8AC3E}">
        <p14:creationId xmlns:p14="http://schemas.microsoft.com/office/powerpoint/2010/main" val="35464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on crypto API usability:</a:t>
            </a:r>
          </a:p>
          <a:p>
            <a:pPr marL="171450" indent="-171450">
              <a:buFont typeface="Arial" panose="020B0604020202020204" pitchFamily="34" charset="0"/>
              <a:buChar char="•"/>
            </a:pPr>
            <a:r>
              <a:rPr lang="en-US" dirty="0"/>
              <a:t>Paper: </a:t>
            </a:r>
            <a:r>
              <a:rPr lang="en-US" dirty="0">
                <a:hlinkClick r:id="rId3"/>
              </a:rPr>
              <a:t>https://www.cl.cam.ac.uk/~rja14/shb17/fahl.pdf</a:t>
            </a:r>
            <a:endParaRPr lang="en-US" dirty="0"/>
          </a:p>
          <a:p>
            <a:pPr marL="171450" indent="-171450">
              <a:buFont typeface="Arial" panose="020B0604020202020204" pitchFamily="34" charset="0"/>
              <a:buChar char="•"/>
            </a:pPr>
            <a:r>
              <a:rPr lang="en-US" dirty="0"/>
              <a:t>Presentation: </a:t>
            </a:r>
            <a:r>
              <a:rPr lang="en-US" dirty="0">
                <a:hlinkClick r:id="rId4"/>
              </a:rPr>
              <a:t>https://www.youtube.com/watch?v=ALUq2Kc2YxA</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10</a:t>
            </a:fld>
            <a:endParaRPr lang="en-US"/>
          </a:p>
        </p:txBody>
      </p:sp>
    </p:spTree>
    <p:extLst>
      <p:ext uri="{BB962C8B-B14F-4D97-AF65-F5344CB8AC3E}">
        <p14:creationId xmlns:p14="http://schemas.microsoft.com/office/powerpoint/2010/main" val="17215525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64</a:t>
            </a:fld>
            <a:endParaRPr lang="en-US"/>
          </a:p>
        </p:txBody>
      </p:sp>
    </p:spTree>
    <p:extLst>
      <p:ext uri="{BB962C8B-B14F-4D97-AF65-F5344CB8AC3E}">
        <p14:creationId xmlns:p14="http://schemas.microsoft.com/office/powerpoint/2010/main" val="256264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https://en.wikipedia.org/wiki/RC4</a:t>
            </a:r>
            <a:endParaRPr lang="en-US" dirty="0"/>
          </a:p>
          <a:p>
            <a:endParaRPr lang="en-US" dirty="0">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OpenBSD manual stating release when </a:t>
            </a:r>
            <a:r>
              <a:rPr lang="en-US" dirty="0" err="1"/>
              <a:t>arcfour</a:t>
            </a:r>
            <a:r>
              <a:rPr lang="en-US" dirty="0"/>
              <a:t> was replaced: </a:t>
            </a:r>
            <a:r>
              <a:rPr lang="en-US" dirty="0">
                <a:hlinkClick r:id="rId5"/>
              </a:rPr>
              <a:t>https://man.openbsd.org/arc4random</a:t>
            </a:r>
            <a:endParaRPr lang="en-US" dirty="0"/>
          </a:p>
          <a:p>
            <a:r>
              <a:rPr lang="en-US" dirty="0"/>
              <a:t>CVE for RC4 based CSPRNG in Blink/Chrome: </a:t>
            </a:r>
            <a:r>
              <a:rPr lang="en-US" dirty="0">
                <a:hlinkClick r:id="rId6"/>
              </a:rPr>
              <a:t>https://nvd.nist.gov/vuln/detail/CVE-2016-1618</a:t>
            </a:r>
            <a:endParaRPr lang="en-US" dirty="0"/>
          </a:p>
          <a:p>
            <a:r>
              <a:rPr lang="en-US" dirty="0"/>
              <a:t>Image: </a:t>
            </a:r>
            <a:r>
              <a:rPr lang="en-US" dirty="0">
                <a:hlinkClick r:id="rId7"/>
              </a:rPr>
              <a:t>https://en.wikipedia.org/wiki/RC4#/media/File:RC4.svg</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65</a:t>
            </a:fld>
            <a:endParaRPr lang="en-US"/>
          </a:p>
        </p:txBody>
      </p:sp>
    </p:spTree>
    <p:extLst>
      <p:ext uri="{BB962C8B-B14F-4D97-AF65-F5344CB8AC3E}">
        <p14:creationId xmlns:p14="http://schemas.microsoft.com/office/powerpoint/2010/main" val="3031988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Proof of HMAC security not relying on collision resistance: </a:t>
            </a:r>
            <a:r>
              <a:rPr lang="en-US" dirty="0">
                <a:hlinkClick r:id="rId3"/>
              </a:rPr>
              <a:t>http://cseweb.ucsd.edu/~mihir/papers/hmac-new.html</a:t>
            </a:r>
            <a:endParaRPr lang="en-US" dirty="0"/>
          </a:p>
          <a:p>
            <a:r>
              <a:rPr lang="en-US" dirty="0"/>
              <a:t>Draft RFC deprecating MD-5 and SHA-1 in TLS, specifically doesn’t deprecate HMAC-SHA1: </a:t>
            </a:r>
            <a:r>
              <a:rPr lang="en-US" dirty="0">
                <a:hlinkClick r:id="rId4"/>
              </a:rPr>
              <a:t>https://tools.ietf.org/html/draft-ietf-tls-md5-sha1-deprecate-01</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66</a:t>
            </a:fld>
            <a:endParaRPr lang="en-US"/>
          </a:p>
        </p:txBody>
      </p:sp>
    </p:spTree>
    <p:extLst>
      <p:ext uri="{BB962C8B-B14F-4D97-AF65-F5344CB8AC3E}">
        <p14:creationId xmlns:p14="http://schemas.microsoft.com/office/powerpoint/2010/main" val="25965542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TLS</a:t>
            </a:r>
            <a:endParaRPr lang="en-US" dirty="0">
              <a:hlinkClick r:id="rId3"/>
            </a:endParaRPr>
          </a:p>
          <a:p>
            <a:pPr marL="171450" indent="-171450">
              <a:buFont typeface="Arial" panose="020B0604020202020204" pitchFamily="34" charset="0"/>
              <a:buChar char="•"/>
            </a:pPr>
            <a:r>
              <a:rPr lang="en-US" dirty="0">
                <a:hlinkClick r:id="rId3"/>
              </a:rPr>
              <a:t>https://www.entrustdatacard.com/blog/2018/november/deprecating-tls</a:t>
            </a:r>
            <a:endParaRPr lang="en-US" dirty="0"/>
          </a:p>
          <a:p>
            <a:pPr marL="171450" indent="-171450">
              <a:buFont typeface="Arial" panose="020B0604020202020204" pitchFamily="34" charset="0"/>
              <a:buChar char="•"/>
            </a:pPr>
            <a:r>
              <a:rPr lang="en-US" dirty="0">
                <a:hlinkClick r:id="rId4"/>
              </a:rPr>
              <a:t>https://tools.ietf.org/html/draft-ietf-tls-oldversions-deprecate-06</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RC4</a:t>
            </a:r>
            <a:endParaRPr lang="en-US" dirty="0">
              <a:hlinkClick r:id="rId5"/>
            </a:endParaRPr>
          </a:p>
          <a:p>
            <a:pPr marL="171450" indent="-171450">
              <a:buFont typeface="Arial" panose="020B0604020202020204" pitchFamily="34" charset="0"/>
              <a:buChar char="•"/>
            </a:pPr>
            <a:r>
              <a:rPr lang="en-US" dirty="0">
                <a:hlinkClick r:id="rId5"/>
              </a:rPr>
              <a:t>https://nvd.nist.gov/vuln/detail/CVE-2013-2566</a:t>
            </a:r>
            <a:endParaRPr lang="en-US" dirty="0"/>
          </a:p>
          <a:p>
            <a:pPr marL="171450" indent="-171450">
              <a:buFont typeface="Arial" panose="020B0604020202020204" pitchFamily="34" charset="0"/>
              <a:buChar char="•"/>
            </a:pPr>
            <a:r>
              <a:rPr lang="en-US" dirty="0">
                <a:hlinkClick r:id="rId6"/>
              </a:rPr>
              <a:t>https://tools.ietf.org/html/rfc7465</a:t>
            </a:r>
            <a:endParaRPr lang="en-US" dirty="0">
              <a:hlinkClick r:id="rId7"/>
            </a:endParaRPr>
          </a:p>
          <a:p>
            <a:endParaRPr lang="en-US" dirty="0"/>
          </a:p>
          <a:p>
            <a:r>
              <a:rPr lang="en-US" dirty="0"/>
              <a:t>3DES</a:t>
            </a:r>
          </a:p>
          <a:p>
            <a:pPr marL="171450" indent="-171450">
              <a:buFont typeface="Arial" panose="020B0604020202020204" pitchFamily="34" charset="0"/>
              <a:buChar char="•"/>
            </a:pPr>
            <a:r>
              <a:rPr lang="en-US" dirty="0">
                <a:hlinkClick r:id="rId8"/>
              </a:rPr>
              <a:t>https://nvlpubs.nist.gov/nistpubs/SpecialPublications/NIST.SP.800-131Ar2.pdf</a:t>
            </a:r>
            <a:endParaRPr lang="en-US" dirty="0"/>
          </a:p>
          <a:p>
            <a:pPr marL="171450" indent="-171450">
              <a:buFont typeface="Arial" panose="020B0604020202020204" pitchFamily="34" charset="0"/>
              <a:buChar char="•"/>
            </a:pPr>
            <a:r>
              <a:rPr lang="en-US" dirty="0">
                <a:hlinkClick r:id="rId9"/>
              </a:rPr>
              <a:t>https://tools.ietf.org/html/rfc8429</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67</a:t>
            </a:fld>
            <a:endParaRPr lang="en-US"/>
          </a:p>
        </p:txBody>
      </p:sp>
    </p:spTree>
    <p:extLst>
      <p:ext uri="{BB962C8B-B14F-4D97-AF65-F5344CB8AC3E}">
        <p14:creationId xmlns:p14="http://schemas.microsoft.com/office/powerpoint/2010/main" val="2309542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a:t>
            </a:r>
            <a:endParaRPr lang="en-US" dirty="0">
              <a:hlinkClick r:id="rId3"/>
            </a:endParaRPr>
          </a:p>
          <a:p>
            <a:pPr marL="171450" indent="-171450">
              <a:buFont typeface="Arial" panose="020B0604020202020204" pitchFamily="34" charset="0"/>
              <a:buChar char="•"/>
            </a:pPr>
            <a:r>
              <a:rPr lang="en-US" dirty="0">
                <a:hlinkClick r:id="rId3"/>
              </a:rPr>
              <a:t>https://weakdh.org/</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68</a:t>
            </a:fld>
            <a:endParaRPr lang="en-US"/>
          </a:p>
        </p:txBody>
      </p:sp>
    </p:spTree>
    <p:extLst>
      <p:ext uri="{BB962C8B-B14F-4D97-AF65-F5344CB8AC3E}">
        <p14:creationId xmlns:p14="http://schemas.microsoft.com/office/powerpoint/2010/main" val="36109044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DH groups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3"/>
              </a:rPr>
              <a:t>https://tools.ietf.org/html/draft-ietf-curdle-ssh-kex-sha2-10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RC4 in SSH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rPr>
              <a:t>https://tools.ietf.org/html/draft-ietf-curdle-rc4-die-die-die-18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Page for tracking crypto related RFCs: </a:t>
            </a:r>
            <a:r>
              <a:rPr lang="en-US" dirty="0">
                <a:hlinkClick r:id="rId5"/>
              </a:rPr>
              <a:t>https://datatracker.ietf.org/wg/curdle/documents/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69</a:t>
            </a:fld>
            <a:endParaRPr lang="en-US"/>
          </a:p>
        </p:txBody>
      </p:sp>
    </p:spTree>
    <p:extLst>
      <p:ext uri="{BB962C8B-B14F-4D97-AF65-F5344CB8AC3E}">
        <p14:creationId xmlns:p14="http://schemas.microsoft.com/office/powerpoint/2010/main" val="747835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a:t>
            </a:r>
            <a:r>
              <a:rPr lang="en-US" dirty="0">
                <a:hlinkClick r:id="rId3"/>
              </a:rPr>
              <a:t>https://medium.com/@PrabhhavSharma/learning-crptography-in-one-night-69d45459c299</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70</a:t>
            </a:fld>
            <a:endParaRPr lang="en-US"/>
          </a:p>
        </p:txBody>
      </p:sp>
    </p:spTree>
    <p:extLst>
      <p:ext uri="{BB962C8B-B14F-4D97-AF65-F5344CB8AC3E}">
        <p14:creationId xmlns:p14="http://schemas.microsoft.com/office/powerpoint/2010/main" val="2347267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on crypto API usability:</a:t>
            </a:r>
          </a:p>
          <a:p>
            <a:pPr marL="171450" indent="-171450">
              <a:buFont typeface="Arial" panose="020B0604020202020204" pitchFamily="34" charset="0"/>
              <a:buChar char="•"/>
            </a:pPr>
            <a:r>
              <a:rPr lang="en-US" dirty="0"/>
              <a:t>Paper: </a:t>
            </a:r>
            <a:r>
              <a:rPr lang="en-US" dirty="0">
                <a:hlinkClick r:id="rId3"/>
              </a:rPr>
              <a:t>https://www.cl.cam.ac.uk/~rja14/shb17/fahl.pdf</a:t>
            </a:r>
            <a:endParaRPr lang="en-US" dirty="0"/>
          </a:p>
          <a:p>
            <a:pPr marL="171450" indent="-171450">
              <a:buFont typeface="Arial" panose="020B0604020202020204" pitchFamily="34" charset="0"/>
              <a:buChar char="•"/>
            </a:pPr>
            <a:r>
              <a:rPr lang="en-US" dirty="0"/>
              <a:t>Presentation: </a:t>
            </a:r>
            <a:r>
              <a:rPr lang="en-US" dirty="0">
                <a:hlinkClick r:id="rId4"/>
              </a:rPr>
              <a:t>https://www.youtube.com/watch?v=ALUq2Kc2YxA</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11</a:t>
            </a:fld>
            <a:endParaRPr lang="en-US"/>
          </a:p>
        </p:txBody>
      </p:sp>
    </p:spTree>
    <p:extLst>
      <p:ext uri="{BB962C8B-B14F-4D97-AF65-F5344CB8AC3E}">
        <p14:creationId xmlns:p14="http://schemas.microsoft.com/office/powerpoint/2010/main" val="23403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http://tutorials.jenkov.com/java-cryptography/keystore.html</a:t>
            </a:r>
            <a:endParaRPr lang="en-US" dirty="0"/>
          </a:p>
          <a:p>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12</a:t>
            </a:fld>
            <a:endParaRPr lang="en-US"/>
          </a:p>
        </p:txBody>
      </p:sp>
    </p:spTree>
    <p:extLst>
      <p:ext uri="{BB962C8B-B14F-4D97-AF65-F5344CB8AC3E}">
        <p14:creationId xmlns:p14="http://schemas.microsoft.com/office/powerpoint/2010/main" val="3592818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14</a:t>
            </a:fld>
            <a:endParaRPr lang="en-US"/>
          </a:p>
        </p:txBody>
      </p:sp>
    </p:spTree>
    <p:extLst>
      <p:ext uri="{BB962C8B-B14F-4D97-AF65-F5344CB8AC3E}">
        <p14:creationId xmlns:p14="http://schemas.microsoft.com/office/powerpoint/2010/main" val="3756788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a:t>
            </a:r>
            <a:r>
              <a:rPr lang="en-US" dirty="0">
                <a:hlinkClick r:id="rId3"/>
              </a:rPr>
              <a:t>https://www.schneier.com/blog/archives/2011/04/schneiers_law.html</a:t>
            </a:r>
            <a:endParaRPr lang="en-US" dirty="0"/>
          </a:p>
          <a:p>
            <a:r>
              <a:rPr lang="en-US" dirty="0"/>
              <a:t>Photo: </a:t>
            </a:r>
            <a:r>
              <a:rPr lang="en-US" dirty="0">
                <a:hlinkClick r:id="rId4"/>
              </a:rPr>
              <a:t>https://en.wikipedia.org/wiki/Bruce_Schneier#/media/File:Bruce_Schneier_at_CoPS2013-IMG_9174.jpg</a:t>
            </a:r>
            <a:endParaRPr lang="en-US" dirty="0"/>
          </a:p>
          <a:p>
            <a:endParaRPr lang="en-US" dirty="0"/>
          </a:p>
          <a:p>
            <a:r>
              <a:rPr lang="en-US" dirty="0"/>
              <a:t>A more detailed version </a:t>
            </a:r>
            <a:r>
              <a:rPr lang="en-US" dirty="0" err="1"/>
              <a:t>fof</a:t>
            </a:r>
            <a:r>
              <a:rPr lang="en-US" dirty="0"/>
              <a:t> the same idea rom PGP creator Phil Zimmerman: </a:t>
            </a:r>
            <a:r>
              <a:rPr lang="en-US" sz="1200" i="1" dirty="0"/>
              <a:t>“When I was in college in the early seventies, I devised what I believed was a brilliant encryption scheme. A simple pseudorandom number stream was added to the plaintext stream to create ciphertext. This would seemingly thwart any frequency analysis of the ciphertext, and would be uncrackable even to the most resourceful government intelligence agencies. I felt so smug about my achievement.</a:t>
            </a:r>
          </a:p>
          <a:p>
            <a:endParaRPr lang="en-US" sz="1200" i="1" dirty="0"/>
          </a:p>
          <a:p>
            <a:r>
              <a:rPr lang="en-US" sz="1200" i="1" dirty="0"/>
              <a:t>Years later, I discovered this same scheme in several introductory cryptography texts and tutorial papers. How nice. Other cryptographers had thought of the same scheme. Unfortunately, the scheme was presented as a simple homework assignment on how to use elementary cryptanalytic techniques to trivially crack it. So much for my brilliant scheme.”</a:t>
            </a:r>
          </a:p>
          <a:p>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https://philzimmermann.com/EN/essays/SnakeOil.html</a:t>
            </a:r>
            <a:endParaRPr lang="en-US" dirty="0"/>
          </a:p>
        </p:txBody>
      </p:sp>
      <p:sp>
        <p:nvSpPr>
          <p:cNvPr id="4" name="Slide Number Placeholder 3"/>
          <p:cNvSpPr>
            <a:spLocks noGrp="1"/>
          </p:cNvSpPr>
          <p:nvPr>
            <p:ph type="sldNum" sz="quarter" idx="5"/>
          </p:nvPr>
        </p:nvSpPr>
        <p:spPr/>
        <p:txBody>
          <a:bodyPr/>
          <a:lstStyle/>
          <a:p>
            <a:fld id="{36CFA1CE-831B-1F4A-B2E7-1DFBFBA85720}" type="slidenum">
              <a:rPr lang="en-US" smtClean="0"/>
              <a:t>15</a:t>
            </a:fld>
            <a:endParaRPr lang="en-US"/>
          </a:p>
        </p:txBody>
      </p:sp>
    </p:spTree>
    <p:extLst>
      <p:ext uri="{BB962C8B-B14F-4D97-AF65-F5344CB8AC3E}">
        <p14:creationId xmlns:p14="http://schemas.microsoft.com/office/powerpoint/2010/main" val="21844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ansition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845122" y="1447799"/>
            <a:ext cx="6317673" cy="4438947"/>
          </a:xfrm>
        </p:spPr>
        <p:txBody>
          <a:bodyPr/>
          <a:lstStyle>
            <a:lvl1pPr>
              <a:defRPr sz="480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12485" y="98592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6992370" y="4711850"/>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3" name="Picture Placeholder 2">
            <a:extLst>
              <a:ext uri="{FF2B5EF4-FFF2-40B4-BE49-F238E27FC236}">
                <a16:creationId xmlns:a16="http://schemas.microsoft.com/office/drawing/2014/main" id="{2F5AB878-38D7-4540-ABEA-52057016C51D}"/>
              </a:ext>
            </a:extLst>
          </p:cNvPr>
          <p:cNvSpPr>
            <a:spLocks noGrp="1" noChangeAspect="1"/>
          </p:cNvSpPr>
          <p:nvPr>
            <p:ph type="pic" idx="1"/>
          </p:nvPr>
        </p:nvSpPr>
        <p:spPr>
          <a:xfrm>
            <a:off x="7450538" y="1447799"/>
            <a:ext cx="3200400" cy="4572000"/>
          </a:xfrm>
          <a:prstGeom prst="roundRect">
            <a:avLst>
              <a:gd name="adj" fmla="val 126"/>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Tree>
    <p:extLst>
      <p:ext uri="{BB962C8B-B14F-4D97-AF65-F5344CB8AC3E}">
        <p14:creationId xmlns:p14="http://schemas.microsoft.com/office/powerpoint/2010/main" val="55631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ctr" anchorCtr="0"/>
          <a:lstStyle>
            <a:lvl1pPr algn="r">
              <a:defRPr sz="4000"/>
            </a:lvl1pPr>
          </a:lstStyle>
          <a:p>
            <a:r>
              <a:rPr lang="en-US" dirty="0"/>
              <a:t>Click to edit Master title style</a:t>
            </a:r>
          </a:p>
        </p:txBody>
      </p:sp>
      <p:sp>
        <p:nvSpPr>
          <p:cNvPr id="4" name="Date Placeholder 3"/>
          <p:cNvSpPr>
            <a:spLocks noGrp="1"/>
          </p:cNvSpPr>
          <p:nvPr>
            <p:ph type="dt" sz="half" idx="10"/>
          </p:nvPr>
        </p:nvSpPr>
        <p:spPr/>
        <p:txBody>
          <a:bodyPr/>
          <a:lstStyle/>
          <a:p>
            <a:fld id="{4AAD347D-5ACD-4C99-B74B-A9C85AD731AF}"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420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2/29/20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2/29/20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71" r:id="rId2"/>
    <p:sldLayoutId id="2147483650" r:id="rId3"/>
    <p:sldLayoutId id="2147483651" r:id="rId4"/>
    <p:sldLayoutId id="2147483652" r:id="rId5"/>
    <p:sldLayoutId id="2147483653" r:id="rId6"/>
    <p:sldLayoutId id="2147483654" r:id="rId7"/>
    <p:sldLayoutId id="2147483655" r:id="rId8"/>
    <p:sldLayoutId id="2147483656" r:id="rId9"/>
    <p:sldLayoutId id="2147483668" r:id="rId10"/>
    <p:sldLayoutId id="2147483661" r:id="rId11"/>
    <p:sldLayoutId id="2147483664" r:id="rId12"/>
    <p:sldLayoutId id="2147483672" r:id="rId13"/>
    <p:sldLayoutId id="2147483662" r:id="rId14"/>
    <p:sldLayoutId id="2147483669" r:id="rId15"/>
    <p:sldLayoutId id="2147483670" r:id="rId16"/>
    <p:sldLayoutId id="2147483658" r:id="rId17"/>
    <p:sldLayoutId id="2147483659" r:id="rId18"/>
  </p:sldLayoutIdLst>
  <p:hf sldNum="0" hdr="0" ftr="0" dt="0"/>
  <p:txStyles>
    <p:titleStyle>
      <a:lvl1pPr algn="l" defTabSz="457200" rtl="0" eaLnBrk="1" latinLnBrk="0" hangingPunct="1">
        <a:spcBef>
          <a:spcPct val="0"/>
        </a:spcBef>
        <a:buNone/>
        <a:defRPr sz="3800" b="0" i="0" kern="1200" baseline="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en/stamp-characters-label-informant-143799/" TargetMode="Externa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tiff"/><Relationship Id="rId4" Type="http://schemas.openxmlformats.org/officeDocument/2006/relationships/image" Target="../media/image12.tiff"/></Relationships>
</file>

<file path=ppt/slides/_rels/slide2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png"/><Relationship Id="rId7"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newtothislife07-mysubmissivejourney.blogspot.com/2012_09_01_archive.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pixabay.com/en/stamp-characters-label-informant-143799/"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www.picserver.org/a/authentic.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www.campbellpropertymanagement.com/blog/2017/03/21/rembaum-association-roundup-selective-enforcement-common-sense-prevail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openclipart.org/detail/23156/ok-by-dholle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arthistoryteachingresources.org/2015/02/talk-to-your-profbut-ho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en.wikipedia.org/wiki/Over_the_Limit_(TV_serie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tiff"/><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tiff"/><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3162-9C78-2D43-BD7D-9A15C2BA483C}"/>
              </a:ext>
            </a:extLst>
          </p:cNvPr>
          <p:cNvSpPr>
            <a:spLocks noGrp="1"/>
          </p:cNvSpPr>
          <p:nvPr>
            <p:ph type="ctrTitle"/>
          </p:nvPr>
        </p:nvSpPr>
        <p:spPr/>
        <p:txBody>
          <a:bodyPr/>
          <a:lstStyle/>
          <a:p>
            <a:r>
              <a:rPr lang="en-US" dirty="0"/>
              <a:t>Practical Crypto Review for Developers</a:t>
            </a:r>
          </a:p>
        </p:txBody>
      </p:sp>
      <p:sp>
        <p:nvSpPr>
          <p:cNvPr id="3" name="Subtitle 2">
            <a:extLst>
              <a:ext uri="{FF2B5EF4-FFF2-40B4-BE49-F238E27FC236}">
                <a16:creationId xmlns:a16="http://schemas.microsoft.com/office/drawing/2014/main" id="{DBBC60AD-1A40-9C49-BDF7-F264B2AFC5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18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5DFA-35CE-5E48-BEED-B3609EE821C8}"/>
              </a:ext>
            </a:extLst>
          </p:cNvPr>
          <p:cNvSpPr>
            <a:spLocks noGrp="1"/>
          </p:cNvSpPr>
          <p:nvPr>
            <p:ph type="title"/>
          </p:nvPr>
        </p:nvSpPr>
        <p:spPr/>
        <p:txBody>
          <a:bodyPr/>
          <a:lstStyle/>
          <a:p>
            <a:r>
              <a:rPr lang="en-US" dirty="0"/>
              <a:t>Why is Crypto Hard?</a:t>
            </a:r>
          </a:p>
        </p:txBody>
      </p:sp>
      <p:sp>
        <p:nvSpPr>
          <p:cNvPr id="3" name="Content Placeholder 2">
            <a:extLst>
              <a:ext uri="{FF2B5EF4-FFF2-40B4-BE49-F238E27FC236}">
                <a16:creationId xmlns:a16="http://schemas.microsoft.com/office/drawing/2014/main" id="{BCB268DB-0C41-0040-802E-73A84841FEC1}"/>
              </a:ext>
            </a:extLst>
          </p:cNvPr>
          <p:cNvSpPr>
            <a:spLocks noGrp="1"/>
          </p:cNvSpPr>
          <p:nvPr>
            <p:ph idx="1"/>
          </p:nvPr>
        </p:nvSpPr>
        <p:spPr/>
        <p:txBody>
          <a:bodyPr/>
          <a:lstStyle/>
          <a:p>
            <a:r>
              <a:rPr lang="en-US" dirty="0"/>
              <a:t>2018 Study on Crypto API Usability found that:</a:t>
            </a:r>
          </a:p>
          <a:p>
            <a:pPr lvl="1"/>
            <a:r>
              <a:rPr lang="en-US" dirty="0"/>
              <a:t>20% of developers thought that they had completed crypto task securely when they had not</a:t>
            </a:r>
          </a:p>
          <a:p>
            <a:pPr lvl="1"/>
            <a:r>
              <a:rPr lang="en-US" dirty="0"/>
              <a:t>APIs often have poor documentation that don’t necessarily explain crypto issues</a:t>
            </a:r>
          </a:p>
          <a:p>
            <a:pPr lvl="1"/>
            <a:r>
              <a:rPr lang="en-US" dirty="0"/>
              <a:t>APIs sometimes have poor defaults</a:t>
            </a:r>
          </a:p>
          <a:p>
            <a:pPr lvl="1"/>
            <a:r>
              <a:rPr lang="en-US" dirty="0"/>
              <a:t>Insecure examples</a:t>
            </a:r>
          </a:p>
          <a:p>
            <a:r>
              <a:rPr lang="en-US" dirty="0"/>
              <a:t>Information about all the little “gotchas” isn’t easy to find</a:t>
            </a:r>
          </a:p>
          <a:p>
            <a:pPr lvl="1"/>
            <a:endParaRPr lang="en-US" dirty="0"/>
          </a:p>
          <a:p>
            <a:pPr lvl="1"/>
            <a:endParaRPr lang="en-US" dirty="0"/>
          </a:p>
        </p:txBody>
      </p:sp>
    </p:spTree>
    <p:extLst>
      <p:ext uri="{BB962C8B-B14F-4D97-AF65-F5344CB8AC3E}">
        <p14:creationId xmlns:p14="http://schemas.microsoft.com/office/powerpoint/2010/main" val="127626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5DFA-35CE-5E48-BEED-B3609EE821C8}"/>
              </a:ext>
            </a:extLst>
          </p:cNvPr>
          <p:cNvSpPr>
            <a:spLocks noGrp="1"/>
          </p:cNvSpPr>
          <p:nvPr>
            <p:ph type="title"/>
          </p:nvPr>
        </p:nvSpPr>
        <p:spPr/>
        <p:txBody>
          <a:bodyPr/>
          <a:lstStyle/>
          <a:p>
            <a:r>
              <a:rPr lang="en-US" dirty="0"/>
              <a:t>Why is Crypto Hard?</a:t>
            </a:r>
          </a:p>
        </p:txBody>
      </p:sp>
      <p:sp>
        <p:nvSpPr>
          <p:cNvPr id="3" name="Content Placeholder 2">
            <a:extLst>
              <a:ext uri="{FF2B5EF4-FFF2-40B4-BE49-F238E27FC236}">
                <a16:creationId xmlns:a16="http://schemas.microsoft.com/office/drawing/2014/main" id="{BCB268DB-0C41-0040-802E-73A84841FEC1}"/>
              </a:ext>
            </a:extLst>
          </p:cNvPr>
          <p:cNvSpPr>
            <a:spLocks noGrp="1"/>
          </p:cNvSpPr>
          <p:nvPr>
            <p:ph idx="1"/>
          </p:nvPr>
        </p:nvSpPr>
        <p:spPr/>
        <p:txBody>
          <a:bodyPr/>
          <a:lstStyle/>
          <a:p>
            <a:r>
              <a:rPr lang="en-US" dirty="0"/>
              <a:t>2018 Study on Crypto API Usability found that:</a:t>
            </a:r>
          </a:p>
          <a:p>
            <a:pPr lvl="1"/>
            <a:r>
              <a:rPr lang="en-US" dirty="0"/>
              <a:t>20% of developers thought that they had completed crypto task securely when they had not</a:t>
            </a:r>
          </a:p>
          <a:p>
            <a:pPr lvl="1"/>
            <a:r>
              <a:rPr lang="en-US" dirty="0"/>
              <a:t>APIs often have poor documentation that don’t necessarily explain crypto issues</a:t>
            </a:r>
          </a:p>
          <a:p>
            <a:pPr lvl="1"/>
            <a:r>
              <a:rPr lang="en-US" dirty="0"/>
              <a:t>APIs sometimes have poor defaults</a:t>
            </a:r>
          </a:p>
          <a:p>
            <a:pPr lvl="1"/>
            <a:r>
              <a:rPr lang="en-US" dirty="0"/>
              <a:t>Insecure examples</a:t>
            </a:r>
          </a:p>
          <a:p>
            <a:r>
              <a:rPr lang="en-US" dirty="0"/>
              <a:t>Information about all the little “gotchas” isn’t easy to find</a:t>
            </a:r>
          </a:p>
          <a:p>
            <a:pPr lvl="1"/>
            <a:endParaRPr lang="en-US" dirty="0"/>
          </a:p>
          <a:p>
            <a:pPr lvl="1"/>
            <a:endParaRPr lang="en-US" dirty="0"/>
          </a:p>
        </p:txBody>
      </p:sp>
    </p:spTree>
    <p:extLst>
      <p:ext uri="{BB962C8B-B14F-4D97-AF65-F5344CB8AC3E}">
        <p14:creationId xmlns:p14="http://schemas.microsoft.com/office/powerpoint/2010/main" val="2344822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E750B-0CDA-0947-96C1-C85281F46B50}"/>
              </a:ext>
            </a:extLst>
          </p:cNvPr>
          <p:cNvSpPr>
            <a:spLocks noGrp="1"/>
          </p:cNvSpPr>
          <p:nvPr>
            <p:ph type="title"/>
          </p:nvPr>
        </p:nvSpPr>
        <p:spPr/>
        <p:txBody>
          <a:bodyPr/>
          <a:lstStyle/>
          <a:p>
            <a:r>
              <a:rPr lang="en-US" dirty="0"/>
              <a:t>Insecure Examples</a:t>
            </a:r>
          </a:p>
        </p:txBody>
      </p:sp>
      <p:pic>
        <p:nvPicPr>
          <p:cNvPr id="7" name="Picture 6">
            <a:extLst>
              <a:ext uri="{FF2B5EF4-FFF2-40B4-BE49-F238E27FC236}">
                <a16:creationId xmlns:a16="http://schemas.microsoft.com/office/drawing/2014/main" id="{8D5FBD15-5D26-4344-BECB-9F2F7F1522A4}"/>
              </a:ext>
            </a:extLst>
          </p:cNvPr>
          <p:cNvPicPr>
            <a:picLocks noChangeAspect="1"/>
          </p:cNvPicPr>
          <p:nvPr/>
        </p:nvPicPr>
        <p:blipFill>
          <a:blip r:embed="rId3"/>
          <a:stretch>
            <a:fillRect/>
          </a:stretch>
        </p:blipFill>
        <p:spPr>
          <a:xfrm>
            <a:off x="1181105" y="1714295"/>
            <a:ext cx="9829800" cy="4432300"/>
          </a:xfrm>
          <a:prstGeom prst="rect">
            <a:avLst/>
          </a:prstGeom>
        </p:spPr>
      </p:pic>
    </p:spTree>
    <p:extLst>
      <p:ext uri="{BB962C8B-B14F-4D97-AF65-F5344CB8AC3E}">
        <p14:creationId xmlns:p14="http://schemas.microsoft.com/office/powerpoint/2010/main" val="2344119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506C7-F867-D64C-A6FA-9CB5B12EA761}"/>
              </a:ext>
            </a:extLst>
          </p:cNvPr>
          <p:cNvSpPr>
            <a:spLocks noGrp="1"/>
          </p:cNvSpPr>
          <p:nvPr>
            <p:ph type="title"/>
          </p:nvPr>
        </p:nvSpPr>
        <p:spPr>
          <a:xfrm>
            <a:off x="7385967" y="1325880"/>
            <a:ext cx="4158334" cy="3066507"/>
          </a:xfrm>
        </p:spPr>
        <p:txBody>
          <a:bodyPr vert="horz" lIns="91440" tIns="45720" rIns="91440" bIns="45720" rtlCol="0" anchor="b">
            <a:normAutofit/>
          </a:bodyPr>
          <a:lstStyle/>
          <a:p>
            <a:pPr>
              <a:lnSpc>
                <a:spcPct val="90000"/>
              </a:lnSpc>
            </a:pPr>
            <a:r>
              <a:rPr lang="en-US" sz="5400" b="0" i="0" kern="1200">
                <a:solidFill>
                  <a:srgbClr val="EBEBEB"/>
                </a:solidFill>
                <a:latin typeface="+mj-lt"/>
                <a:ea typeface="+mj-ea"/>
                <a:cs typeface="+mj-cs"/>
              </a:rPr>
              <a:t>Use Standard Crypto Algorithms</a:t>
            </a:r>
          </a:p>
        </p:txBody>
      </p:sp>
      <p:sp>
        <p:nvSpPr>
          <p:cNvPr id="47"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9" name="Freeform: Shape 48">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51" name="Rectangle 50">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close up of a person&#10;&#10;Description automatically generated">
            <a:extLst>
              <a:ext uri="{FF2B5EF4-FFF2-40B4-BE49-F238E27FC236}">
                <a16:creationId xmlns:a16="http://schemas.microsoft.com/office/drawing/2014/main" id="{C0B35BBC-6BEE-BB4C-99CB-97B73540400F}"/>
              </a:ext>
            </a:extLst>
          </p:cNvPr>
          <p:cNvPicPr>
            <a:picLocks noChangeAspect="1"/>
          </p:cNvPicPr>
          <p:nvPr/>
        </p:nvPicPr>
        <p:blipFill>
          <a:blip r:embed="rId6"/>
          <a:stretch>
            <a:fillRect/>
          </a:stretch>
        </p:blipFill>
        <p:spPr>
          <a:xfrm>
            <a:off x="643854" y="715601"/>
            <a:ext cx="5450557" cy="5426332"/>
          </a:xfrm>
          <a:prstGeom prst="rect">
            <a:avLst/>
          </a:prstGeom>
          <a:effectLst/>
        </p:spPr>
      </p:pic>
    </p:spTree>
    <p:extLst>
      <p:ext uri="{BB962C8B-B14F-4D97-AF65-F5344CB8AC3E}">
        <p14:creationId xmlns:p14="http://schemas.microsoft.com/office/powerpoint/2010/main" val="49090048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25D0-CB95-8D4B-8494-A68CF80DBCFC}"/>
              </a:ext>
            </a:extLst>
          </p:cNvPr>
          <p:cNvSpPr>
            <a:spLocks noGrp="1"/>
          </p:cNvSpPr>
          <p:nvPr>
            <p:ph type="title"/>
          </p:nvPr>
        </p:nvSpPr>
        <p:spPr/>
        <p:txBody>
          <a:bodyPr/>
          <a:lstStyle/>
          <a:p>
            <a:r>
              <a:rPr lang="en-US" dirty="0"/>
              <a:t>Use Standard Crypto Algorithms</a:t>
            </a:r>
          </a:p>
        </p:txBody>
      </p:sp>
      <p:sp>
        <p:nvSpPr>
          <p:cNvPr id="3" name="Content Placeholder 2">
            <a:extLst>
              <a:ext uri="{FF2B5EF4-FFF2-40B4-BE49-F238E27FC236}">
                <a16:creationId xmlns:a16="http://schemas.microsoft.com/office/drawing/2014/main" id="{85787F19-E423-5846-A29B-6F53EC7834B7}"/>
              </a:ext>
            </a:extLst>
          </p:cNvPr>
          <p:cNvSpPr>
            <a:spLocks noGrp="1"/>
          </p:cNvSpPr>
          <p:nvPr>
            <p:ph idx="1"/>
          </p:nvPr>
        </p:nvSpPr>
        <p:spPr/>
        <p:txBody>
          <a:bodyPr/>
          <a:lstStyle/>
          <a:p>
            <a:r>
              <a:rPr lang="en-US" dirty="0"/>
              <a:t>Always use standard crypto algorithms</a:t>
            </a:r>
          </a:p>
          <a:p>
            <a:r>
              <a:rPr lang="en-US" dirty="0"/>
              <a:t>Don’t invent your own crypto and expect it be secure</a:t>
            </a:r>
          </a:p>
          <a:p>
            <a:r>
              <a:rPr lang="en-US" dirty="0"/>
              <a:t>Beware of developers creating custom algorithms using standard crypto primitives</a:t>
            </a:r>
          </a:p>
          <a:p>
            <a:pPr lvl="1"/>
            <a:r>
              <a:rPr lang="en-US" dirty="0"/>
              <a:t>Developer may not realize he’s doing that</a:t>
            </a:r>
          </a:p>
          <a:p>
            <a:pPr lvl="1"/>
            <a:r>
              <a:rPr lang="en-US" dirty="0"/>
              <a:t>Example: Custom key derivation function</a:t>
            </a:r>
          </a:p>
          <a:p>
            <a:pPr marL="457200" lvl="1" indent="0">
              <a:buNone/>
            </a:pPr>
            <a:endParaRPr lang="en-US" dirty="0"/>
          </a:p>
        </p:txBody>
      </p:sp>
    </p:spTree>
    <p:extLst>
      <p:ext uri="{BB962C8B-B14F-4D97-AF65-F5344CB8AC3E}">
        <p14:creationId xmlns:p14="http://schemas.microsoft.com/office/powerpoint/2010/main" val="272425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31C1-5976-FD44-8E21-9CC7BE355252}"/>
              </a:ext>
            </a:extLst>
          </p:cNvPr>
          <p:cNvSpPr>
            <a:spLocks noGrp="1"/>
          </p:cNvSpPr>
          <p:nvPr>
            <p:ph type="title"/>
          </p:nvPr>
        </p:nvSpPr>
        <p:spPr/>
        <p:txBody>
          <a:bodyPr/>
          <a:lstStyle/>
          <a:p>
            <a:r>
              <a:rPr lang="en-US" dirty="0"/>
              <a:t>Use Standard Crypto Algorithms</a:t>
            </a:r>
          </a:p>
        </p:txBody>
      </p:sp>
      <p:sp>
        <p:nvSpPr>
          <p:cNvPr id="4" name="TextBox 3">
            <a:extLst>
              <a:ext uri="{FF2B5EF4-FFF2-40B4-BE49-F238E27FC236}">
                <a16:creationId xmlns:a16="http://schemas.microsoft.com/office/drawing/2014/main" id="{B735BC45-055A-F94A-B820-070CCB5291FA}"/>
              </a:ext>
            </a:extLst>
          </p:cNvPr>
          <p:cNvSpPr txBox="1"/>
          <p:nvPr/>
        </p:nvSpPr>
        <p:spPr>
          <a:xfrm>
            <a:off x="806576" y="1853248"/>
            <a:ext cx="6661024" cy="3539430"/>
          </a:xfrm>
          <a:prstGeom prst="rect">
            <a:avLst/>
          </a:prstGeom>
          <a:noFill/>
        </p:spPr>
        <p:txBody>
          <a:bodyPr wrap="square" rtlCol="0">
            <a:spAutoFit/>
          </a:bodyPr>
          <a:lstStyle/>
          <a:p>
            <a:pPr marL="400050" lvl="1" indent="0">
              <a:buNone/>
            </a:pPr>
            <a:r>
              <a:rPr lang="en-US" sz="3200" i="1" dirty="0"/>
              <a:t>“Anyone, from the most clueless amateur to the best cryptographer, can create an algorithm that he himself can't break.”</a:t>
            </a:r>
          </a:p>
          <a:p>
            <a:pPr marL="400050" lvl="1" indent="0">
              <a:buNone/>
            </a:pPr>
            <a:endParaRPr lang="en-US" sz="3200" i="1" dirty="0"/>
          </a:p>
          <a:p>
            <a:pPr marL="400050" lvl="1" indent="0">
              <a:buNone/>
            </a:pPr>
            <a:r>
              <a:rPr lang="en-US" sz="3200" i="1" dirty="0"/>
              <a:t>－ Bruce Schneier</a:t>
            </a:r>
          </a:p>
        </p:txBody>
      </p:sp>
      <p:pic>
        <p:nvPicPr>
          <p:cNvPr id="3" name="Picture 2">
            <a:extLst>
              <a:ext uri="{FF2B5EF4-FFF2-40B4-BE49-F238E27FC236}">
                <a16:creationId xmlns:a16="http://schemas.microsoft.com/office/drawing/2014/main" id="{BF7310E5-AEE4-3348-AD88-5862644EB83A}"/>
              </a:ext>
            </a:extLst>
          </p:cNvPr>
          <p:cNvPicPr>
            <a:picLocks noChangeAspect="1"/>
          </p:cNvPicPr>
          <p:nvPr/>
        </p:nvPicPr>
        <p:blipFill>
          <a:blip r:embed="rId3"/>
          <a:stretch>
            <a:fillRect/>
          </a:stretch>
        </p:blipFill>
        <p:spPr>
          <a:xfrm>
            <a:off x="7620002" y="1780713"/>
            <a:ext cx="3714812" cy="3714812"/>
          </a:xfrm>
          <a:prstGeom prst="rect">
            <a:avLst/>
          </a:prstGeom>
        </p:spPr>
      </p:pic>
    </p:spTree>
    <p:extLst>
      <p:ext uri="{BB962C8B-B14F-4D97-AF65-F5344CB8AC3E}">
        <p14:creationId xmlns:p14="http://schemas.microsoft.com/office/powerpoint/2010/main" val="74283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31C1-5976-FD44-8E21-9CC7BE355252}"/>
              </a:ext>
            </a:extLst>
          </p:cNvPr>
          <p:cNvSpPr>
            <a:spLocks noGrp="1"/>
          </p:cNvSpPr>
          <p:nvPr>
            <p:ph type="title"/>
          </p:nvPr>
        </p:nvSpPr>
        <p:spPr/>
        <p:txBody>
          <a:bodyPr/>
          <a:lstStyle/>
          <a:p>
            <a:r>
              <a:rPr lang="en-US" dirty="0"/>
              <a:t>Use Standard Crypto Algorithms</a:t>
            </a:r>
          </a:p>
        </p:txBody>
      </p:sp>
      <p:sp>
        <p:nvSpPr>
          <p:cNvPr id="4" name="TextBox 3">
            <a:extLst>
              <a:ext uri="{FF2B5EF4-FFF2-40B4-BE49-F238E27FC236}">
                <a16:creationId xmlns:a16="http://schemas.microsoft.com/office/drawing/2014/main" id="{B735BC45-055A-F94A-B820-070CCB5291FA}"/>
              </a:ext>
            </a:extLst>
          </p:cNvPr>
          <p:cNvSpPr txBox="1"/>
          <p:nvPr/>
        </p:nvSpPr>
        <p:spPr>
          <a:xfrm>
            <a:off x="1457739" y="2544416"/>
            <a:ext cx="10018642" cy="3046988"/>
          </a:xfrm>
          <a:prstGeom prst="rect">
            <a:avLst/>
          </a:prstGeom>
          <a:noFill/>
        </p:spPr>
        <p:txBody>
          <a:bodyPr wrap="square" rtlCol="0">
            <a:spAutoFit/>
          </a:bodyPr>
          <a:lstStyle/>
          <a:p>
            <a:r>
              <a:rPr lang="en-US" sz="3200" i="1" dirty="0"/>
              <a:t>“Secure pseudo-random number generation is hard. Even widely used pseudo-random number generators from reputable vendors can contain security issues. </a:t>
            </a:r>
            <a:r>
              <a:rPr lang="en-US" sz="3200" b="1" i="1" dirty="0"/>
              <a:t>If you rolled your own pseudo-random number generator without help from cryptography experts, assume that it’s insecure.</a:t>
            </a:r>
            <a:r>
              <a:rPr lang="en-US" sz="3200" i="1" dirty="0"/>
              <a:t>”</a:t>
            </a:r>
          </a:p>
        </p:txBody>
      </p:sp>
      <p:sp>
        <p:nvSpPr>
          <p:cNvPr id="5" name="TextBox 4">
            <a:extLst>
              <a:ext uri="{FF2B5EF4-FFF2-40B4-BE49-F238E27FC236}">
                <a16:creationId xmlns:a16="http://schemas.microsoft.com/office/drawing/2014/main" id="{64F9803E-0C0C-1749-9C56-EC17C8CBC8FB}"/>
              </a:ext>
            </a:extLst>
          </p:cNvPr>
          <p:cNvSpPr txBox="1"/>
          <p:nvPr/>
        </p:nvSpPr>
        <p:spPr>
          <a:xfrm>
            <a:off x="851387" y="1742658"/>
            <a:ext cx="10641494" cy="584775"/>
          </a:xfrm>
          <a:prstGeom prst="rect">
            <a:avLst/>
          </a:prstGeom>
          <a:noFill/>
        </p:spPr>
        <p:txBody>
          <a:bodyPr wrap="square" rtlCol="0">
            <a:spAutoFit/>
          </a:bodyPr>
          <a:lstStyle/>
          <a:p>
            <a:r>
              <a:rPr lang="en-US" sz="3200" dirty="0"/>
              <a:t>Synopsys commenting on IBM JCE RNG issue</a:t>
            </a:r>
          </a:p>
        </p:txBody>
      </p:sp>
    </p:spTree>
    <p:extLst>
      <p:ext uri="{BB962C8B-B14F-4D97-AF65-F5344CB8AC3E}">
        <p14:creationId xmlns:p14="http://schemas.microsoft.com/office/powerpoint/2010/main" val="411409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3575-3F24-754C-9E41-FB051A22A5D0}"/>
              </a:ext>
            </a:extLst>
          </p:cNvPr>
          <p:cNvSpPr>
            <a:spLocks noGrp="1"/>
          </p:cNvSpPr>
          <p:nvPr>
            <p:ph type="title"/>
          </p:nvPr>
        </p:nvSpPr>
        <p:spPr/>
        <p:txBody>
          <a:bodyPr/>
          <a:lstStyle/>
          <a:p>
            <a:r>
              <a:rPr lang="en-US" dirty="0"/>
              <a:t>Use Existing Implementations </a:t>
            </a:r>
          </a:p>
        </p:txBody>
      </p:sp>
      <p:sp>
        <p:nvSpPr>
          <p:cNvPr id="3" name="Content Placeholder 2">
            <a:extLst>
              <a:ext uri="{FF2B5EF4-FFF2-40B4-BE49-F238E27FC236}">
                <a16:creationId xmlns:a16="http://schemas.microsoft.com/office/drawing/2014/main" id="{223F5292-4DD1-2F40-AF80-0EFCFE23F29A}"/>
              </a:ext>
            </a:extLst>
          </p:cNvPr>
          <p:cNvSpPr>
            <a:spLocks noGrp="1"/>
          </p:cNvSpPr>
          <p:nvPr>
            <p:ph idx="1"/>
          </p:nvPr>
        </p:nvSpPr>
        <p:spPr/>
        <p:txBody>
          <a:bodyPr/>
          <a:lstStyle/>
          <a:p>
            <a:r>
              <a:rPr lang="en-US" dirty="0"/>
              <a:t>Whenever possible use widely used crypto libraries from people who know crypto</a:t>
            </a:r>
          </a:p>
          <a:p>
            <a:pPr lvl="1"/>
            <a:r>
              <a:rPr lang="en-US" dirty="0"/>
              <a:t>The more widely used it is the more likely obvious issues have been found and fixed or will be fixed</a:t>
            </a:r>
          </a:p>
          <a:p>
            <a:r>
              <a:rPr lang="en-US" dirty="0"/>
              <a:t>Do not create an implementation of a standard algorithm if you can help it</a:t>
            </a:r>
          </a:p>
          <a:p>
            <a:r>
              <a:rPr lang="en-US" dirty="0"/>
              <a:t>Try to avoid implementations of standard algorithms from non-experts</a:t>
            </a:r>
          </a:p>
          <a:p>
            <a:r>
              <a:rPr lang="en-US" dirty="0"/>
              <a:t>Avoiding implementation issues such as side channel attacks is hard</a:t>
            </a:r>
          </a:p>
          <a:p>
            <a:pPr lvl="1"/>
            <a:r>
              <a:rPr lang="en-US" dirty="0"/>
              <a:t>OpenSSL has fixed eight side channel vulnerabilities in the last seven years</a:t>
            </a:r>
          </a:p>
          <a:p>
            <a:endParaRPr lang="en-US" dirty="0"/>
          </a:p>
        </p:txBody>
      </p:sp>
    </p:spTree>
    <p:extLst>
      <p:ext uri="{BB962C8B-B14F-4D97-AF65-F5344CB8AC3E}">
        <p14:creationId xmlns:p14="http://schemas.microsoft.com/office/powerpoint/2010/main" val="163934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7F33-9751-6145-B0E0-FB2EC6097124}"/>
              </a:ext>
            </a:extLst>
          </p:cNvPr>
          <p:cNvSpPr>
            <a:spLocks noGrp="1"/>
          </p:cNvSpPr>
          <p:nvPr>
            <p:ph type="title"/>
          </p:nvPr>
        </p:nvSpPr>
        <p:spPr/>
        <p:txBody>
          <a:bodyPr/>
          <a:lstStyle/>
          <a:p>
            <a:r>
              <a:rPr lang="en-US" dirty="0"/>
              <a:t>Protect Cryptographic Secrets</a:t>
            </a:r>
          </a:p>
        </p:txBody>
      </p:sp>
      <p:sp>
        <p:nvSpPr>
          <p:cNvPr id="3" name="Content Placeholder 2">
            <a:extLst>
              <a:ext uri="{FF2B5EF4-FFF2-40B4-BE49-F238E27FC236}">
                <a16:creationId xmlns:a16="http://schemas.microsoft.com/office/drawing/2014/main" id="{F9B2AD59-8828-1E4C-B2F1-A859ACCC166F}"/>
              </a:ext>
            </a:extLst>
          </p:cNvPr>
          <p:cNvSpPr>
            <a:spLocks noGrp="1"/>
          </p:cNvSpPr>
          <p:nvPr>
            <p:ph idx="1"/>
          </p:nvPr>
        </p:nvSpPr>
        <p:spPr/>
        <p:txBody>
          <a:bodyPr/>
          <a:lstStyle/>
          <a:p>
            <a:r>
              <a:rPr lang="en-US" dirty="0"/>
              <a:t>Secrets are things like passwords, symmetric keys, private keys and key stores</a:t>
            </a:r>
          </a:p>
          <a:p>
            <a:r>
              <a:rPr lang="en-US" dirty="0"/>
              <a:t>Protecting them can mean</a:t>
            </a:r>
          </a:p>
          <a:p>
            <a:pPr lvl="1"/>
            <a:r>
              <a:rPr lang="en-US" dirty="0"/>
              <a:t>Encrypting them, e.g. key wrapping</a:t>
            </a:r>
          </a:p>
          <a:p>
            <a:pPr lvl="1"/>
            <a:r>
              <a:rPr lang="en-US" dirty="0"/>
              <a:t>Using ACLs to prevent unauthorized access</a:t>
            </a:r>
          </a:p>
          <a:p>
            <a:pPr lvl="1"/>
            <a:r>
              <a:rPr lang="en-US" dirty="0"/>
              <a:t>Storing them in special hardware such as a TPM or HSM</a:t>
            </a:r>
          </a:p>
        </p:txBody>
      </p:sp>
      <p:pic>
        <p:nvPicPr>
          <p:cNvPr id="4" name="Picture 3" descr="A close up of a sign&#10;&#10;Description automatically generated">
            <a:extLst>
              <a:ext uri="{FF2B5EF4-FFF2-40B4-BE49-F238E27FC236}">
                <a16:creationId xmlns:a16="http://schemas.microsoft.com/office/drawing/2014/main" id="{CBF00B0F-5CE6-954E-804B-649D478ACB4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50125" y="2792913"/>
            <a:ext cx="2327728" cy="1634259"/>
          </a:xfrm>
          <a:prstGeom prst="rect">
            <a:avLst/>
          </a:prstGeom>
        </p:spPr>
      </p:pic>
    </p:spTree>
    <p:extLst>
      <p:ext uri="{BB962C8B-B14F-4D97-AF65-F5344CB8AC3E}">
        <p14:creationId xmlns:p14="http://schemas.microsoft.com/office/powerpoint/2010/main" val="3002610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D6D0-F00E-0443-A0F9-CA2D3E82FDD5}"/>
              </a:ext>
            </a:extLst>
          </p:cNvPr>
          <p:cNvSpPr>
            <a:spLocks noGrp="1"/>
          </p:cNvSpPr>
          <p:nvPr>
            <p:ph type="title"/>
          </p:nvPr>
        </p:nvSpPr>
        <p:spPr/>
        <p:txBody>
          <a:bodyPr/>
          <a:lstStyle/>
          <a:p>
            <a:r>
              <a:rPr lang="en-US" dirty="0"/>
              <a:t>Protecting Secrets Failure</a:t>
            </a:r>
          </a:p>
        </p:txBody>
      </p:sp>
      <p:sp>
        <p:nvSpPr>
          <p:cNvPr id="3" name="Content Placeholder 2">
            <a:extLst>
              <a:ext uri="{FF2B5EF4-FFF2-40B4-BE49-F238E27FC236}">
                <a16:creationId xmlns:a16="http://schemas.microsoft.com/office/drawing/2014/main" id="{A9CDD678-D718-6A42-8194-C22E34EB2EE7}"/>
              </a:ext>
            </a:extLst>
          </p:cNvPr>
          <p:cNvSpPr>
            <a:spLocks noGrp="1"/>
          </p:cNvSpPr>
          <p:nvPr>
            <p:ph idx="1"/>
          </p:nvPr>
        </p:nvSpPr>
        <p:spPr/>
        <p:txBody>
          <a:bodyPr/>
          <a:lstStyle/>
          <a:p>
            <a:r>
              <a:rPr lang="en-US" dirty="0"/>
              <a:t>Both Nikon and Canon have a feature on their higher end cameras to digitally sign photos taken by the camera</a:t>
            </a:r>
          </a:p>
          <a:p>
            <a:r>
              <a:rPr lang="en-US" dirty="0"/>
              <a:t>This is a useful feature for news and forensics work where it’s important to be able to show that an image has not been altered</a:t>
            </a:r>
          </a:p>
          <a:p>
            <a:r>
              <a:rPr lang="en-US" dirty="0"/>
              <a:t>Russian firm </a:t>
            </a:r>
            <a:r>
              <a:rPr lang="en-US" dirty="0" err="1"/>
              <a:t>ElcomSoft</a:t>
            </a:r>
            <a:r>
              <a:rPr lang="en-US" dirty="0"/>
              <a:t> was able to extract the private keys used to sign photos from the firmware of cameras from both vendors</a:t>
            </a:r>
          </a:p>
        </p:txBody>
      </p:sp>
    </p:spTree>
    <p:extLst>
      <p:ext uri="{BB962C8B-B14F-4D97-AF65-F5344CB8AC3E}">
        <p14:creationId xmlns:p14="http://schemas.microsoft.com/office/powerpoint/2010/main" val="428539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6173-0454-BA43-8117-4217F0B66DBE}"/>
              </a:ext>
            </a:extLst>
          </p:cNvPr>
          <p:cNvSpPr>
            <a:spLocks noGrp="1"/>
          </p:cNvSpPr>
          <p:nvPr>
            <p:ph type="title"/>
          </p:nvPr>
        </p:nvSpPr>
        <p:spPr/>
        <p:txBody>
          <a:bodyPr/>
          <a:lstStyle/>
          <a:p>
            <a:r>
              <a:rPr lang="en-US" dirty="0"/>
              <a:t>About This Presentation</a:t>
            </a:r>
          </a:p>
        </p:txBody>
      </p:sp>
      <p:sp>
        <p:nvSpPr>
          <p:cNvPr id="3" name="Content Placeholder 2">
            <a:extLst>
              <a:ext uri="{FF2B5EF4-FFF2-40B4-BE49-F238E27FC236}">
                <a16:creationId xmlns:a16="http://schemas.microsoft.com/office/drawing/2014/main" id="{AA21CDB7-FE2E-3049-B060-360CF1078107}"/>
              </a:ext>
            </a:extLst>
          </p:cNvPr>
          <p:cNvSpPr>
            <a:spLocks noGrp="1"/>
          </p:cNvSpPr>
          <p:nvPr>
            <p:ph idx="1"/>
          </p:nvPr>
        </p:nvSpPr>
        <p:spPr/>
        <p:txBody>
          <a:bodyPr/>
          <a:lstStyle/>
          <a:p>
            <a:r>
              <a:rPr lang="en-US" dirty="0"/>
              <a:t>We’re going to look at</a:t>
            </a:r>
          </a:p>
          <a:p>
            <a:pPr lvl="1"/>
            <a:r>
              <a:rPr lang="en-US" dirty="0"/>
              <a:t>Common crypto mistake that developers often make</a:t>
            </a:r>
          </a:p>
          <a:p>
            <a:pPr lvl="1"/>
            <a:r>
              <a:rPr lang="en-US" dirty="0"/>
              <a:t>The impact when those mistakes are made</a:t>
            </a:r>
          </a:p>
          <a:p>
            <a:pPr lvl="1"/>
            <a:r>
              <a:rPr lang="en-US" dirty="0"/>
              <a:t>How to avoid making those mistakes</a:t>
            </a:r>
          </a:p>
          <a:p>
            <a:r>
              <a:rPr lang="en-US" dirty="0"/>
              <a:t>This presentation has been edited to fit the time allotted</a:t>
            </a:r>
          </a:p>
          <a:p>
            <a:pPr lvl="1"/>
            <a:r>
              <a:rPr lang="en-US" dirty="0"/>
              <a:t>Could easily do a second and probably a third presentation</a:t>
            </a:r>
          </a:p>
          <a:p>
            <a:pPr lvl="1"/>
            <a:endParaRPr lang="en-US" dirty="0"/>
          </a:p>
          <a:p>
            <a:endParaRPr lang="en-US" dirty="0"/>
          </a:p>
        </p:txBody>
      </p:sp>
    </p:spTree>
    <p:extLst>
      <p:ext uri="{BB962C8B-B14F-4D97-AF65-F5344CB8AC3E}">
        <p14:creationId xmlns:p14="http://schemas.microsoft.com/office/powerpoint/2010/main" val="4021772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E2C4-D187-1A46-8A7E-BC011E9F0D9C}"/>
              </a:ext>
            </a:extLst>
          </p:cNvPr>
          <p:cNvSpPr>
            <a:spLocks noGrp="1"/>
          </p:cNvSpPr>
          <p:nvPr>
            <p:ph type="title"/>
          </p:nvPr>
        </p:nvSpPr>
        <p:spPr/>
        <p:txBody>
          <a:bodyPr/>
          <a:lstStyle/>
          <a:p>
            <a:r>
              <a:rPr lang="en-US" dirty="0"/>
              <a:t>When Your Private Key is No Longer Private</a:t>
            </a:r>
          </a:p>
        </p:txBody>
      </p:sp>
      <p:pic>
        <p:nvPicPr>
          <p:cNvPr id="4" name="Content Placeholder 3">
            <a:extLst>
              <a:ext uri="{FF2B5EF4-FFF2-40B4-BE49-F238E27FC236}">
                <a16:creationId xmlns:a16="http://schemas.microsoft.com/office/drawing/2014/main" id="{93FDC8C1-C7FC-BA4C-93A4-9E2BBC0FD4AA}"/>
              </a:ext>
            </a:extLst>
          </p:cNvPr>
          <p:cNvPicPr>
            <a:picLocks noGrp="1" noChangeAspect="1"/>
          </p:cNvPicPr>
          <p:nvPr>
            <p:ph idx="1"/>
          </p:nvPr>
        </p:nvPicPr>
        <p:blipFill>
          <a:blip r:embed="rId3"/>
          <a:stretch>
            <a:fillRect/>
          </a:stretch>
        </p:blipFill>
        <p:spPr>
          <a:xfrm>
            <a:off x="1143138" y="3090517"/>
            <a:ext cx="3175000" cy="2108200"/>
          </a:xfrm>
          <a:prstGeom prst="rect">
            <a:avLst/>
          </a:prstGeom>
        </p:spPr>
      </p:pic>
      <p:pic>
        <p:nvPicPr>
          <p:cNvPr id="5" name="Picture 4">
            <a:extLst>
              <a:ext uri="{FF2B5EF4-FFF2-40B4-BE49-F238E27FC236}">
                <a16:creationId xmlns:a16="http://schemas.microsoft.com/office/drawing/2014/main" id="{99433D9C-C00A-7D43-8A78-16100EB35096}"/>
              </a:ext>
            </a:extLst>
          </p:cNvPr>
          <p:cNvPicPr>
            <a:picLocks noChangeAspect="1"/>
          </p:cNvPicPr>
          <p:nvPr/>
        </p:nvPicPr>
        <p:blipFill>
          <a:blip r:embed="rId4"/>
          <a:stretch>
            <a:fillRect/>
          </a:stretch>
        </p:blipFill>
        <p:spPr>
          <a:xfrm>
            <a:off x="8464274" y="2557117"/>
            <a:ext cx="2260600" cy="3175000"/>
          </a:xfrm>
          <a:prstGeom prst="rect">
            <a:avLst/>
          </a:prstGeom>
        </p:spPr>
      </p:pic>
      <p:pic>
        <p:nvPicPr>
          <p:cNvPr id="6" name="Picture 5">
            <a:extLst>
              <a:ext uri="{FF2B5EF4-FFF2-40B4-BE49-F238E27FC236}">
                <a16:creationId xmlns:a16="http://schemas.microsoft.com/office/drawing/2014/main" id="{728F93AB-E2CF-014E-8147-96D9CE8F7791}"/>
              </a:ext>
            </a:extLst>
          </p:cNvPr>
          <p:cNvPicPr>
            <a:picLocks noChangeAspect="1"/>
          </p:cNvPicPr>
          <p:nvPr/>
        </p:nvPicPr>
        <p:blipFill>
          <a:blip r:embed="rId5"/>
          <a:stretch>
            <a:fillRect/>
          </a:stretch>
        </p:blipFill>
        <p:spPr>
          <a:xfrm>
            <a:off x="5144518" y="2557117"/>
            <a:ext cx="2374900" cy="3175000"/>
          </a:xfrm>
          <a:prstGeom prst="rect">
            <a:avLst/>
          </a:prstGeom>
        </p:spPr>
      </p:pic>
    </p:spTree>
    <p:extLst>
      <p:ext uri="{BB962C8B-B14F-4D97-AF65-F5344CB8AC3E}">
        <p14:creationId xmlns:p14="http://schemas.microsoft.com/office/powerpoint/2010/main" val="21397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3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nodeType="afterEffect">
                                  <p:stCondLst>
                                    <p:cond delay="30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C506C7-F867-D64C-A6FA-9CB5B12EA761}"/>
              </a:ext>
            </a:extLst>
          </p:cNvPr>
          <p:cNvSpPr>
            <a:spLocks noGrp="1"/>
          </p:cNvSpPr>
          <p:nvPr>
            <p:ph type="title"/>
          </p:nvPr>
        </p:nvSpPr>
        <p:spPr>
          <a:xfrm>
            <a:off x="7385967" y="1325880"/>
            <a:ext cx="4158334" cy="3066507"/>
          </a:xfrm>
        </p:spPr>
        <p:txBody>
          <a:bodyPr vert="horz" lIns="91440" tIns="45720" rIns="91440" bIns="45720" rtlCol="0" anchor="b">
            <a:normAutofit/>
          </a:bodyPr>
          <a:lstStyle/>
          <a:p>
            <a:pPr>
              <a:lnSpc>
                <a:spcPct val="90000"/>
              </a:lnSpc>
            </a:pPr>
            <a:r>
              <a:rPr lang="en-US" sz="5400" dirty="0">
                <a:solidFill>
                  <a:srgbClr val="EBEBEB"/>
                </a:solidFill>
              </a:rPr>
              <a:t>Random Numbers</a:t>
            </a:r>
            <a:endParaRPr lang="en-US" sz="5400" b="0" i="0" kern="1200" dirty="0">
              <a:solidFill>
                <a:srgbClr val="EBEBEB"/>
              </a:solidFill>
              <a:latin typeface="+mj-lt"/>
              <a:ea typeface="+mj-ea"/>
              <a:cs typeface="+mj-cs"/>
            </a:endParaRPr>
          </a:p>
        </p:txBody>
      </p:sp>
      <p:sp>
        <p:nvSpPr>
          <p:cNvPr id="24"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28" name="Rectangle 27">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5" name="Content Placeholder 3">
            <a:extLst>
              <a:ext uri="{FF2B5EF4-FFF2-40B4-BE49-F238E27FC236}">
                <a16:creationId xmlns:a16="http://schemas.microsoft.com/office/drawing/2014/main" id="{35DCFB6A-556E-A145-8B3C-6018760D1FFA}"/>
              </a:ext>
            </a:extLst>
          </p:cNvPr>
          <p:cNvPicPr>
            <a:picLocks noChangeAspect="1"/>
          </p:cNvPicPr>
          <p:nvPr/>
        </p:nvPicPr>
        <p:blipFill>
          <a:blip r:embed="rId7"/>
          <a:stretch>
            <a:fillRect/>
          </a:stretch>
        </p:blipFill>
        <p:spPr>
          <a:xfrm>
            <a:off x="536658" y="2514599"/>
            <a:ext cx="5715000" cy="2057400"/>
          </a:xfrm>
          <a:prstGeom prst="rect">
            <a:avLst/>
          </a:prstGeom>
        </p:spPr>
      </p:pic>
      <p:pic>
        <p:nvPicPr>
          <p:cNvPr id="3" name="Picture 2">
            <a:extLst>
              <a:ext uri="{FF2B5EF4-FFF2-40B4-BE49-F238E27FC236}">
                <a16:creationId xmlns:a16="http://schemas.microsoft.com/office/drawing/2014/main" id="{DC147933-ED70-7C4C-9D60-81B6A73D9308}"/>
              </a:ext>
            </a:extLst>
          </p:cNvPr>
          <p:cNvPicPr>
            <a:picLocks noChangeAspect="1"/>
          </p:cNvPicPr>
          <p:nvPr/>
        </p:nvPicPr>
        <p:blipFill>
          <a:blip r:embed="rId8"/>
          <a:stretch>
            <a:fillRect/>
          </a:stretch>
        </p:blipFill>
        <p:spPr>
          <a:xfrm>
            <a:off x="647699" y="1568448"/>
            <a:ext cx="1168400" cy="520700"/>
          </a:xfrm>
          <a:prstGeom prst="rect">
            <a:avLst/>
          </a:prstGeom>
        </p:spPr>
      </p:pic>
    </p:spTree>
    <p:extLst>
      <p:ext uri="{BB962C8B-B14F-4D97-AF65-F5344CB8AC3E}">
        <p14:creationId xmlns:p14="http://schemas.microsoft.com/office/powerpoint/2010/main" val="3909385536"/>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9A3E-A29C-F947-9888-0794AD29FBD6}"/>
              </a:ext>
            </a:extLst>
          </p:cNvPr>
          <p:cNvSpPr>
            <a:spLocks noGrp="1"/>
          </p:cNvSpPr>
          <p:nvPr>
            <p:ph type="title"/>
          </p:nvPr>
        </p:nvSpPr>
        <p:spPr/>
        <p:txBody>
          <a:bodyPr/>
          <a:lstStyle/>
          <a:p>
            <a:r>
              <a:rPr lang="en-US" dirty="0"/>
              <a:t>Random Numbers</a:t>
            </a:r>
          </a:p>
        </p:txBody>
      </p:sp>
      <p:sp>
        <p:nvSpPr>
          <p:cNvPr id="3" name="Content Placeholder 2">
            <a:extLst>
              <a:ext uri="{FF2B5EF4-FFF2-40B4-BE49-F238E27FC236}">
                <a16:creationId xmlns:a16="http://schemas.microsoft.com/office/drawing/2014/main" id="{00E74463-D14F-6C4D-8101-50BC4CC97B8B}"/>
              </a:ext>
            </a:extLst>
          </p:cNvPr>
          <p:cNvSpPr>
            <a:spLocks noGrp="1"/>
          </p:cNvSpPr>
          <p:nvPr>
            <p:ph idx="1"/>
          </p:nvPr>
        </p:nvSpPr>
        <p:spPr/>
        <p:txBody>
          <a:bodyPr/>
          <a:lstStyle/>
          <a:p>
            <a:r>
              <a:rPr lang="en-US" dirty="0"/>
              <a:t>Random numbers are fundamental to cryptography</a:t>
            </a:r>
          </a:p>
          <a:p>
            <a:pPr lvl="1"/>
            <a:r>
              <a:rPr lang="en-US" dirty="0"/>
              <a:t>Required for probabilistic encryption</a:t>
            </a:r>
          </a:p>
          <a:p>
            <a:pPr lvl="1"/>
            <a:r>
              <a:rPr lang="en-US" dirty="0"/>
              <a:t>Used to generate keys, IVs, salts, etc.</a:t>
            </a:r>
          </a:p>
          <a:p>
            <a:r>
              <a:rPr lang="en-US" dirty="0"/>
              <a:t>Random numbers must truly be random, if they are </a:t>
            </a:r>
            <a:r>
              <a:rPr lang="en-US" dirty="0" err="1"/>
              <a:t>predictable,that</a:t>
            </a:r>
            <a:r>
              <a:rPr lang="en-US" dirty="0"/>
              <a:t> can result in the total compromise of the crypto system</a:t>
            </a:r>
          </a:p>
        </p:txBody>
      </p:sp>
    </p:spTree>
    <p:extLst>
      <p:ext uri="{BB962C8B-B14F-4D97-AF65-F5344CB8AC3E}">
        <p14:creationId xmlns:p14="http://schemas.microsoft.com/office/powerpoint/2010/main" val="364508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2CDC-0967-894E-9032-26C8A14E8C25}"/>
              </a:ext>
            </a:extLst>
          </p:cNvPr>
          <p:cNvSpPr>
            <a:spLocks noGrp="1"/>
          </p:cNvSpPr>
          <p:nvPr>
            <p:ph type="title"/>
          </p:nvPr>
        </p:nvSpPr>
        <p:spPr/>
        <p:txBody>
          <a:bodyPr/>
          <a:lstStyle/>
          <a:p>
            <a:r>
              <a:rPr lang="en-US" dirty="0"/>
              <a:t>Random Number Generation</a:t>
            </a:r>
          </a:p>
        </p:txBody>
      </p:sp>
      <p:sp>
        <p:nvSpPr>
          <p:cNvPr id="3" name="Content Placeholder 2">
            <a:extLst>
              <a:ext uri="{FF2B5EF4-FFF2-40B4-BE49-F238E27FC236}">
                <a16:creationId xmlns:a16="http://schemas.microsoft.com/office/drawing/2014/main" id="{697275D9-26B0-764A-81C2-424BEAB7677B}"/>
              </a:ext>
            </a:extLst>
          </p:cNvPr>
          <p:cNvSpPr>
            <a:spLocks noGrp="1"/>
          </p:cNvSpPr>
          <p:nvPr>
            <p:ph idx="1"/>
          </p:nvPr>
        </p:nvSpPr>
        <p:spPr/>
        <p:txBody>
          <a:bodyPr/>
          <a:lstStyle/>
          <a:p>
            <a:r>
              <a:rPr lang="en-US" dirty="0"/>
              <a:t>Mistake to use non-cryptographically secure RNGs</a:t>
            </a:r>
          </a:p>
          <a:p>
            <a:r>
              <a:rPr lang="en-US" dirty="0"/>
              <a:t>Examples</a:t>
            </a:r>
          </a:p>
          <a:p>
            <a:pPr lvl="1"/>
            <a:r>
              <a:rPr lang="en-US" dirty="0"/>
              <a:t>rand() in C/C++</a:t>
            </a:r>
          </a:p>
          <a:p>
            <a:pPr lvl="1"/>
            <a:r>
              <a:rPr lang="en-US" dirty="0"/>
              <a:t>Random() in Java</a:t>
            </a:r>
          </a:p>
          <a:p>
            <a:pPr lvl="1"/>
            <a:r>
              <a:rPr lang="en-US" dirty="0" err="1"/>
              <a:t>Math.Random</a:t>
            </a:r>
            <a:r>
              <a:rPr lang="en-US" dirty="0"/>
              <a:t>() in JavaScript</a:t>
            </a:r>
          </a:p>
          <a:p>
            <a:pPr lvl="1"/>
            <a:r>
              <a:rPr lang="en-US" dirty="0"/>
              <a:t>Mersenne Twister in any language</a:t>
            </a:r>
          </a:p>
          <a:p>
            <a:pPr lvl="1"/>
            <a:endParaRPr lang="en-US" dirty="0"/>
          </a:p>
          <a:p>
            <a:endParaRPr lang="en-US" dirty="0"/>
          </a:p>
        </p:txBody>
      </p:sp>
    </p:spTree>
    <p:extLst>
      <p:ext uri="{BB962C8B-B14F-4D97-AF65-F5344CB8AC3E}">
        <p14:creationId xmlns:p14="http://schemas.microsoft.com/office/powerpoint/2010/main" val="4294069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41061-B919-1348-91F3-ECFCD838CB25}"/>
              </a:ext>
            </a:extLst>
          </p:cNvPr>
          <p:cNvSpPr>
            <a:spLocks noGrp="1"/>
          </p:cNvSpPr>
          <p:nvPr>
            <p:ph type="title"/>
          </p:nvPr>
        </p:nvSpPr>
        <p:spPr/>
        <p:txBody>
          <a:bodyPr/>
          <a:lstStyle/>
          <a:p>
            <a:r>
              <a:rPr lang="en-US" dirty="0"/>
              <a:t>Random Number Generation</a:t>
            </a:r>
          </a:p>
        </p:txBody>
      </p:sp>
      <p:sp>
        <p:nvSpPr>
          <p:cNvPr id="3" name="Content Placeholder 2">
            <a:extLst>
              <a:ext uri="{FF2B5EF4-FFF2-40B4-BE49-F238E27FC236}">
                <a16:creationId xmlns:a16="http://schemas.microsoft.com/office/drawing/2014/main" id="{77333255-22CC-E54B-80D4-2B6525C723A8}"/>
              </a:ext>
            </a:extLst>
          </p:cNvPr>
          <p:cNvSpPr>
            <a:spLocks noGrp="1"/>
          </p:cNvSpPr>
          <p:nvPr>
            <p:ph idx="1"/>
          </p:nvPr>
        </p:nvSpPr>
        <p:spPr/>
        <p:txBody>
          <a:bodyPr/>
          <a:lstStyle/>
          <a:p>
            <a:r>
              <a:rPr lang="en-US" dirty="0"/>
              <a:t>Always use a cryptographically secure random number generator</a:t>
            </a:r>
          </a:p>
          <a:p>
            <a:pPr lvl="1"/>
            <a:r>
              <a:rPr lang="en-US" dirty="0"/>
              <a:t>CSPRNG – Cryptographically Secure Random Number Generator</a:t>
            </a:r>
          </a:p>
          <a:p>
            <a:pPr lvl="1"/>
            <a:r>
              <a:rPr lang="en-US" dirty="0"/>
              <a:t>DRBG – Deterministic Random Bit Generator</a:t>
            </a:r>
          </a:p>
          <a:p>
            <a:pPr lvl="2"/>
            <a:r>
              <a:rPr lang="en-US" dirty="0"/>
              <a:t>NIST recommends three methods to implement DRBGs</a:t>
            </a:r>
          </a:p>
          <a:p>
            <a:pPr lvl="1"/>
            <a:r>
              <a:rPr lang="en-US" dirty="0"/>
              <a:t>NDRG – Non-deterministic Random Bit Generator</a:t>
            </a:r>
          </a:p>
          <a:p>
            <a:pPr lvl="2"/>
            <a:r>
              <a:rPr lang="en-US" dirty="0"/>
              <a:t>Usually based on hardware, e.g. Intel’s RDSEED instruction</a:t>
            </a:r>
          </a:p>
        </p:txBody>
      </p:sp>
    </p:spTree>
    <p:extLst>
      <p:ext uri="{BB962C8B-B14F-4D97-AF65-F5344CB8AC3E}">
        <p14:creationId xmlns:p14="http://schemas.microsoft.com/office/powerpoint/2010/main" val="3331715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F611-3DEB-1340-B35C-1CD8D9BD0E42}"/>
              </a:ext>
            </a:extLst>
          </p:cNvPr>
          <p:cNvSpPr>
            <a:spLocks noGrp="1"/>
          </p:cNvSpPr>
          <p:nvPr>
            <p:ph type="title"/>
          </p:nvPr>
        </p:nvSpPr>
        <p:spPr/>
        <p:txBody>
          <a:bodyPr/>
          <a:lstStyle/>
          <a:p>
            <a:r>
              <a:rPr lang="en-US" dirty="0"/>
              <a:t>Random Number Failure</a:t>
            </a:r>
          </a:p>
        </p:txBody>
      </p:sp>
      <p:sp>
        <p:nvSpPr>
          <p:cNvPr id="6" name="Content Placeholder 5">
            <a:extLst>
              <a:ext uri="{FF2B5EF4-FFF2-40B4-BE49-F238E27FC236}">
                <a16:creationId xmlns:a16="http://schemas.microsoft.com/office/drawing/2014/main" id="{545E34BC-297E-6E4D-9D2C-C66721BE393D}"/>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9191B62E-D02E-1740-B4CC-F231184F31AD}"/>
              </a:ext>
            </a:extLst>
          </p:cNvPr>
          <p:cNvPicPr>
            <a:picLocks noChangeAspect="1"/>
          </p:cNvPicPr>
          <p:nvPr/>
        </p:nvPicPr>
        <p:blipFill>
          <a:blip r:embed="rId3"/>
          <a:stretch>
            <a:fillRect/>
          </a:stretch>
        </p:blipFill>
        <p:spPr>
          <a:xfrm>
            <a:off x="530942" y="1710983"/>
            <a:ext cx="10746658" cy="4550668"/>
          </a:xfrm>
          <a:prstGeom prst="rect">
            <a:avLst/>
          </a:prstGeom>
        </p:spPr>
      </p:pic>
    </p:spTree>
    <p:extLst>
      <p:ext uri="{BB962C8B-B14F-4D97-AF65-F5344CB8AC3E}">
        <p14:creationId xmlns:p14="http://schemas.microsoft.com/office/powerpoint/2010/main" val="2151231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74F4-3981-4B47-B49E-226CA292B3E5}"/>
              </a:ext>
            </a:extLst>
          </p:cNvPr>
          <p:cNvSpPr>
            <a:spLocks noGrp="1"/>
          </p:cNvSpPr>
          <p:nvPr>
            <p:ph type="title"/>
          </p:nvPr>
        </p:nvSpPr>
        <p:spPr/>
        <p:txBody>
          <a:bodyPr/>
          <a:lstStyle/>
          <a:p>
            <a:r>
              <a:rPr lang="en-US" dirty="0"/>
              <a:t>Seeding a DBRG</a:t>
            </a:r>
          </a:p>
        </p:txBody>
      </p:sp>
      <p:sp>
        <p:nvSpPr>
          <p:cNvPr id="3" name="Content Placeholder 2">
            <a:extLst>
              <a:ext uri="{FF2B5EF4-FFF2-40B4-BE49-F238E27FC236}">
                <a16:creationId xmlns:a16="http://schemas.microsoft.com/office/drawing/2014/main" id="{1B7ED7B1-5F21-874B-BBE2-9435E3767484}"/>
              </a:ext>
            </a:extLst>
          </p:cNvPr>
          <p:cNvSpPr>
            <a:spLocks noGrp="1"/>
          </p:cNvSpPr>
          <p:nvPr>
            <p:ph idx="1"/>
          </p:nvPr>
        </p:nvSpPr>
        <p:spPr/>
        <p:txBody>
          <a:bodyPr/>
          <a:lstStyle/>
          <a:p>
            <a:r>
              <a:rPr lang="en-US" dirty="0"/>
              <a:t>With standard DRBGs (hash, HMAC and stream cipher, e.g. CTR) security of generated numbers depends upon entropy of seed</a:t>
            </a:r>
          </a:p>
          <a:p>
            <a:r>
              <a:rPr lang="en-US" dirty="0"/>
              <a:t>NIST recommends a minimum of 112 bits of security today</a:t>
            </a:r>
          </a:p>
          <a:p>
            <a:pPr lvl="1"/>
            <a:r>
              <a:rPr lang="en-US" dirty="0"/>
              <a:t>So need a minimum 112 bits of entropy in the seed to the DRBG</a:t>
            </a:r>
          </a:p>
          <a:p>
            <a:pPr lvl="1"/>
            <a:r>
              <a:rPr lang="en-US" dirty="0"/>
              <a:t>Though the seed is generally much longer</a:t>
            </a:r>
          </a:p>
          <a:p>
            <a:pPr lvl="1"/>
            <a:r>
              <a:rPr lang="en-US" dirty="0"/>
              <a:t>More entropy is better</a:t>
            </a:r>
          </a:p>
        </p:txBody>
      </p:sp>
    </p:spTree>
    <p:extLst>
      <p:ext uri="{BB962C8B-B14F-4D97-AF65-F5344CB8AC3E}">
        <p14:creationId xmlns:p14="http://schemas.microsoft.com/office/powerpoint/2010/main" val="144015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4807-E2FF-5A4E-87F8-FD8EC7FC6C43}"/>
              </a:ext>
            </a:extLst>
          </p:cNvPr>
          <p:cNvSpPr>
            <a:spLocks noGrp="1"/>
          </p:cNvSpPr>
          <p:nvPr>
            <p:ph type="title"/>
          </p:nvPr>
        </p:nvSpPr>
        <p:spPr/>
        <p:txBody>
          <a:bodyPr/>
          <a:lstStyle/>
          <a:p>
            <a:r>
              <a:rPr lang="en-US" dirty="0"/>
              <a:t>Seeding of Random Number Generators</a:t>
            </a:r>
          </a:p>
        </p:txBody>
      </p:sp>
      <p:sp>
        <p:nvSpPr>
          <p:cNvPr id="3" name="Content Placeholder 2">
            <a:extLst>
              <a:ext uri="{FF2B5EF4-FFF2-40B4-BE49-F238E27FC236}">
                <a16:creationId xmlns:a16="http://schemas.microsoft.com/office/drawing/2014/main" id="{A00659CD-12E4-DB43-8CC1-42E9B48B5287}"/>
              </a:ext>
            </a:extLst>
          </p:cNvPr>
          <p:cNvSpPr>
            <a:spLocks noGrp="1"/>
          </p:cNvSpPr>
          <p:nvPr>
            <p:ph idx="1"/>
          </p:nvPr>
        </p:nvSpPr>
        <p:spPr/>
        <p:txBody>
          <a:bodyPr/>
          <a:lstStyle/>
          <a:p>
            <a:r>
              <a:rPr lang="en-US" dirty="0"/>
              <a:t>I’ve seen crazy ways of seeding RNGs, for example:</a:t>
            </a:r>
          </a:p>
          <a:p>
            <a:pPr lvl="1"/>
            <a:r>
              <a:rPr lang="en-US" dirty="0"/>
              <a:t>E.g. a string of a system name and the current time as a string run through a hash function</a:t>
            </a:r>
          </a:p>
          <a:p>
            <a:pPr lvl="2"/>
            <a:r>
              <a:rPr lang="en-US" dirty="0"/>
              <a:t>The amount of entropy in this case is NOT the output of the hash</a:t>
            </a:r>
          </a:p>
          <a:p>
            <a:pPr lvl="1"/>
            <a:r>
              <a:rPr lang="en-US" dirty="0"/>
              <a:t>7-Zip used to hash the process ID, thread ID, and system uptime to seed its custom RNG on Windows</a:t>
            </a:r>
          </a:p>
          <a:p>
            <a:pPr marL="457200" lvl="1" indent="0">
              <a:buNone/>
            </a:pPr>
            <a:endParaRPr lang="en-US" dirty="0"/>
          </a:p>
        </p:txBody>
      </p:sp>
    </p:spTree>
    <p:extLst>
      <p:ext uri="{BB962C8B-B14F-4D97-AF65-F5344CB8AC3E}">
        <p14:creationId xmlns:p14="http://schemas.microsoft.com/office/powerpoint/2010/main" val="1022401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D22C-C483-5C48-A32B-C72D836AE90F}"/>
              </a:ext>
            </a:extLst>
          </p:cNvPr>
          <p:cNvSpPr>
            <a:spLocks noGrp="1"/>
          </p:cNvSpPr>
          <p:nvPr>
            <p:ph type="title"/>
          </p:nvPr>
        </p:nvSpPr>
        <p:spPr/>
        <p:txBody>
          <a:bodyPr/>
          <a:lstStyle/>
          <a:p>
            <a:r>
              <a:rPr lang="en-US" dirty="0"/>
              <a:t>Time as an Entropy Source</a:t>
            </a:r>
          </a:p>
        </p:txBody>
      </p:sp>
      <p:sp>
        <p:nvSpPr>
          <p:cNvPr id="3" name="Content Placeholder 2">
            <a:extLst>
              <a:ext uri="{FF2B5EF4-FFF2-40B4-BE49-F238E27FC236}">
                <a16:creationId xmlns:a16="http://schemas.microsoft.com/office/drawing/2014/main" id="{DC6E008D-D58C-644B-9490-EB1B818D57A3}"/>
              </a:ext>
            </a:extLst>
          </p:cNvPr>
          <p:cNvSpPr>
            <a:spLocks noGrp="1"/>
          </p:cNvSpPr>
          <p:nvPr>
            <p:ph idx="1"/>
          </p:nvPr>
        </p:nvSpPr>
        <p:spPr/>
        <p:txBody>
          <a:bodyPr>
            <a:normAutofit lnSpcReduction="10000"/>
          </a:bodyPr>
          <a:lstStyle/>
          <a:p>
            <a:r>
              <a:rPr lang="en-US" dirty="0"/>
              <a:t>Time is a very poor entropy source</a:t>
            </a:r>
          </a:p>
          <a:p>
            <a:pPr lvl="1"/>
            <a:r>
              <a:rPr lang="en-US" dirty="0"/>
              <a:t>31,536,000 seconds in a year</a:t>
            </a:r>
          </a:p>
          <a:p>
            <a:pPr lvl="1"/>
            <a:r>
              <a:rPr lang="en-US" dirty="0"/>
              <a:t>One year provides less than 25 bits of entropy</a:t>
            </a:r>
          </a:p>
          <a:p>
            <a:pPr lvl="1"/>
            <a:r>
              <a:rPr lang="en-US" dirty="0"/>
              <a:t>100 years provide less than 32 bits of entropy</a:t>
            </a:r>
          </a:p>
          <a:p>
            <a:r>
              <a:rPr lang="en-US" dirty="0"/>
              <a:t>Those numbers are optimistic, attacker can often narrow down time to a few minutes or even seconds</a:t>
            </a:r>
          </a:p>
          <a:p>
            <a:r>
              <a:rPr lang="en-US" dirty="0"/>
              <a:t>Time can be used in conjunction with other entropy sources</a:t>
            </a:r>
          </a:p>
          <a:p>
            <a:pPr lvl="1"/>
            <a:r>
              <a:rPr lang="en-US" dirty="0"/>
              <a:t>But is grossly insufficient by itself</a:t>
            </a:r>
          </a:p>
          <a:p>
            <a:pPr lvl="1"/>
            <a:r>
              <a:rPr lang="en-US" dirty="0"/>
              <a:t>Want a minimum of 112 bits and at best time gives us 24-31 bits</a:t>
            </a:r>
          </a:p>
          <a:p>
            <a:r>
              <a:rPr lang="en-US" dirty="0"/>
              <a:t>In most environments better sources of entropy are available</a:t>
            </a:r>
          </a:p>
          <a:p>
            <a:pPr marL="0" indent="0">
              <a:buNone/>
            </a:pPr>
            <a:r>
              <a:rPr lang="en-US" dirty="0"/>
              <a:t>		</a:t>
            </a:r>
          </a:p>
        </p:txBody>
      </p:sp>
      <p:pic>
        <p:nvPicPr>
          <p:cNvPr id="8" name="Picture 7" descr="A clock on a red surface&#10;&#10;Description automatically generated">
            <a:extLst>
              <a:ext uri="{FF2B5EF4-FFF2-40B4-BE49-F238E27FC236}">
                <a16:creationId xmlns:a16="http://schemas.microsoft.com/office/drawing/2014/main" id="{6DE0C0E0-00B9-0143-ADE7-508109037E3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96663" y="1385125"/>
            <a:ext cx="1974600" cy="1974600"/>
          </a:xfrm>
          <a:prstGeom prst="rect">
            <a:avLst/>
          </a:prstGeom>
        </p:spPr>
      </p:pic>
    </p:spTree>
    <p:extLst>
      <p:ext uri="{BB962C8B-B14F-4D97-AF65-F5344CB8AC3E}">
        <p14:creationId xmlns:p14="http://schemas.microsoft.com/office/powerpoint/2010/main" val="131041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7DF-06C0-384D-B28B-42970982062E}"/>
              </a:ext>
            </a:extLst>
          </p:cNvPr>
          <p:cNvSpPr>
            <a:spLocks noGrp="1"/>
          </p:cNvSpPr>
          <p:nvPr>
            <p:ph type="title"/>
          </p:nvPr>
        </p:nvSpPr>
        <p:spPr/>
        <p:txBody>
          <a:bodyPr/>
          <a:lstStyle/>
          <a:p>
            <a:r>
              <a:rPr lang="en-US" dirty="0"/>
              <a:t>Entropy is Very Important</a:t>
            </a:r>
          </a:p>
        </p:txBody>
      </p:sp>
      <p:sp>
        <p:nvSpPr>
          <p:cNvPr id="3" name="Content Placeholder 2">
            <a:extLst>
              <a:ext uri="{FF2B5EF4-FFF2-40B4-BE49-F238E27FC236}">
                <a16:creationId xmlns:a16="http://schemas.microsoft.com/office/drawing/2014/main" id="{AEAC28E9-59C8-8743-A212-B268E1118624}"/>
              </a:ext>
            </a:extLst>
          </p:cNvPr>
          <p:cNvSpPr>
            <a:spLocks noGrp="1"/>
          </p:cNvSpPr>
          <p:nvPr>
            <p:ph idx="1"/>
          </p:nvPr>
        </p:nvSpPr>
        <p:spPr/>
        <p:txBody>
          <a:bodyPr>
            <a:normAutofit/>
          </a:bodyPr>
          <a:lstStyle/>
          <a:p>
            <a:pPr marL="0" indent="0">
              <a:buNone/>
            </a:pPr>
            <a:r>
              <a:rPr lang="en-US" sz="3400" i="1" dirty="0"/>
              <a:t>“Back when the NSA was routinely weakening commercial cryptography, their favorite technique was reducing the entropy of the random number generator.”</a:t>
            </a:r>
          </a:p>
          <a:p>
            <a:pPr marL="0" indent="0">
              <a:buNone/>
            </a:pPr>
            <a:endParaRPr lang="en-US" sz="3400" i="1" dirty="0"/>
          </a:p>
          <a:p>
            <a:pPr marL="0" indent="0">
              <a:buNone/>
            </a:pPr>
            <a:r>
              <a:rPr lang="en-US" sz="3400" i="1" dirty="0"/>
              <a:t>－ Bruce Schneier</a:t>
            </a:r>
          </a:p>
          <a:p>
            <a:pPr marL="0" indent="0">
              <a:buNone/>
            </a:pPr>
            <a:endParaRPr lang="en-US" sz="3400" i="1" dirty="0"/>
          </a:p>
        </p:txBody>
      </p:sp>
    </p:spTree>
    <p:extLst>
      <p:ext uri="{BB962C8B-B14F-4D97-AF65-F5344CB8AC3E}">
        <p14:creationId xmlns:p14="http://schemas.microsoft.com/office/powerpoint/2010/main" val="2344991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C844-5E75-6A42-AC57-FACABD87DE7F}"/>
              </a:ext>
            </a:extLst>
          </p:cNvPr>
          <p:cNvSpPr>
            <a:spLocks noGrp="1"/>
          </p:cNvSpPr>
          <p:nvPr>
            <p:ph type="title"/>
          </p:nvPr>
        </p:nvSpPr>
        <p:spPr/>
        <p:txBody>
          <a:bodyPr/>
          <a:lstStyle/>
          <a:p>
            <a:r>
              <a:rPr lang="en-US" dirty="0"/>
              <a:t>About This Presentation cont’d</a:t>
            </a:r>
          </a:p>
        </p:txBody>
      </p:sp>
      <p:sp>
        <p:nvSpPr>
          <p:cNvPr id="3" name="Content Placeholder 2">
            <a:extLst>
              <a:ext uri="{FF2B5EF4-FFF2-40B4-BE49-F238E27FC236}">
                <a16:creationId xmlns:a16="http://schemas.microsoft.com/office/drawing/2014/main" id="{0821637A-F574-6147-9401-47BF478D3ADC}"/>
              </a:ext>
            </a:extLst>
          </p:cNvPr>
          <p:cNvSpPr>
            <a:spLocks noGrp="1"/>
          </p:cNvSpPr>
          <p:nvPr>
            <p:ph idx="1"/>
          </p:nvPr>
        </p:nvSpPr>
        <p:spPr/>
        <p:txBody>
          <a:bodyPr/>
          <a:lstStyle/>
          <a:p>
            <a:r>
              <a:rPr lang="en-US" dirty="0"/>
              <a:t>This presentation is available at </a:t>
            </a:r>
            <a:r>
              <a:rPr lang="en-US" dirty="0" err="1"/>
              <a:t>github</a:t>
            </a:r>
            <a:r>
              <a:rPr lang="en-US" dirty="0"/>
              <a:t>/</a:t>
            </a:r>
            <a:r>
              <a:rPr lang="en-US" dirty="0" err="1"/>
              <a:t>ddillard</a:t>
            </a:r>
            <a:r>
              <a:rPr lang="en-US" dirty="0"/>
              <a:t>/Presentations</a:t>
            </a:r>
          </a:p>
          <a:p>
            <a:r>
              <a:rPr lang="en-US" dirty="0"/>
              <a:t>Speaker notes have references to source material</a:t>
            </a:r>
          </a:p>
          <a:p>
            <a:r>
              <a:rPr lang="en-US" dirty="0"/>
              <a:t>Made available under Creative Commons Attribution 4.0 International License</a:t>
            </a:r>
          </a:p>
          <a:p>
            <a:pPr lvl="1"/>
            <a:r>
              <a:rPr lang="en-US" dirty="0"/>
              <a:t>Some images included under different license/fair use</a:t>
            </a:r>
          </a:p>
          <a:p>
            <a:endParaRPr lang="en-US" dirty="0"/>
          </a:p>
        </p:txBody>
      </p:sp>
    </p:spTree>
    <p:extLst>
      <p:ext uri="{BB962C8B-B14F-4D97-AF65-F5344CB8AC3E}">
        <p14:creationId xmlns:p14="http://schemas.microsoft.com/office/powerpoint/2010/main" val="1415084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B7F2-7740-BE42-A7A2-A06A7B746CA4}"/>
              </a:ext>
            </a:extLst>
          </p:cNvPr>
          <p:cNvSpPr>
            <a:spLocks noGrp="1"/>
          </p:cNvSpPr>
          <p:nvPr>
            <p:ph type="title"/>
          </p:nvPr>
        </p:nvSpPr>
        <p:spPr/>
        <p:txBody>
          <a:bodyPr/>
          <a:lstStyle/>
          <a:p>
            <a:r>
              <a:rPr lang="en-US" dirty="0"/>
              <a:t>Debian OpenSSL Fiasco</a:t>
            </a:r>
          </a:p>
        </p:txBody>
      </p:sp>
      <p:sp>
        <p:nvSpPr>
          <p:cNvPr id="3" name="Content Placeholder 2">
            <a:extLst>
              <a:ext uri="{FF2B5EF4-FFF2-40B4-BE49-F238E27FC236}">
                <a16:creationId xmlns:a16="http://schemas.microsoft.com/office/drawing/2014/main" id="{052080F9-0F33-BE4A-8DE4-CEA7D32FC34E}"/>
              </a:ext>
            </a:extLst>
          </p:cNvPr>
          <p:cNvSpPr>
            <a:spLocks noGrp="1"/>
          </p:cNvSpPr>
          <p:nvPr>
            <p:ph idx="1"/>
          </p:nvPr>
        </p:nvSpPr>
        <p:spPr/>
        <p:txBody>
          <a:bodyPr/>
          <a:lstStyle/>
          <a:p>
            <a:r>
              <a:rPr lang="en-US" dirty="0"/>
              <a:t>Debian developer removed hashing of uninitialized data buffer</a:t>
            </a:r>
          </a:p>
          <a:p>
            <a:r>
              <a:rPr lang="en-US" dirty="0"/>
              <a:t>Hash value used as  part of RNG seed</a:t>
            </a:r>
          </a:p>
          <a:p>
            <a:r>
              <a:rPr lang="en-US" dirty="0"/>
              <a:t>This buffer was intentionally left uninitialized</a:t>
            </a:r>
          </a:p>
          <a:p>
            <a:pPr lvl="1"/>
            <a:r>
              <a:rPr lang="en-US" dirty="0"/>
              <a:t>Good place for a comment about </a:t>
            </a:r>
            <a:r>
              <a:rPr lang="en-US" b="1" i="1" dirty="0"/>
              <a:t>why</a:t>
            </a:r>
            <a:r>
              <a:rPr lang="en-US" dirty="0"/>
              <a:t> it was done</a:t>
            </a:r>
          </a:p>
          <a:p>
            <a:r>
              <a:rPr lang="en-US" dirty="0"/>
              <a:t>This reduced the entropy used to initialize the RNG to 15 bits</a:t>
            </a:r>
          </a:p>
          <a:p>
            <a:r>
              <a:rPr lang="en-US" dirty="0"/>
              <a:t>This meant that the RNG had just 32,768 initial states</a:t>
            </a:r>
          </a:p>
          <a:p>
            <a:pPr lvl="1"/>
            <a:r>
              <a:rPr lang="en-US" dirty="0"/>
              <a:t>Very easy to brute force</a:t>
            </a:r>
          </a:p>
          <a:p>
            <a:r>
              <a:rPr lang="en-US" dirty="0"/>
              <a:t>This resulted in the same keys being generated, e.g. public/private key pairs, many many times</a:t>
            </a:r>
          </a:p>
          <a:p>
            <a:r>
              <a:rPr lang="en-US" b="1" i="1" dirty="0"/>
              <a:t>Took over 18 months for issue to be noticed and fixed</a:t>
            </a:r>
          </a:p>
        </p:txBody>
      </p:sp>
      <p:pic>
        <p:nvPicPr>
          <p:cNvPr id="6" name="Picture 5">
            <a:extLst>
              <a:ext uri="{FF2B5EF4-FFF2-40B4-BE49-F238E27FC236}">
                <a16:creationId xmlns:a16="http://schemas.microsoft.com/office/drawing/2014/main" id="{579CFD16-762E-0343-AF3D-9796E1FE0260}"/>
              </a:ext>
            </a:extLst>
          </p:cNvPr>
          <p:cNvPicPr>
            <a:picLocks noChangeAspect="1"/>
          </p:cNvPicPr>
          <p:nvPr/>
        </p:nvPicPr>
        <p:blipFill>
          <a:blip r:embed="rId3"/>
          <a:stretch>
            <a:fillRect/>
          </a:stretch>
        </p:blipFill>
        <p:spPr>
          <a:xfrm>
            <a:off x="10136188" y="1911722"/>
            <a:ext cx="952500" cy="1162050"/>
          </a:xfrm>
          <a:prstGeom prst="rect">
            <a:avLst/>
          </a:prstGeom>
        </p:spPr>
      </p:pic>
    </p:spTree>
    <p:extLst>
      <p:ext uri="{BB962C8B-B14F-4D97-AF65-F5344CB8AC3E}">
        <p14:creationId xmlns:p14="http://schemas.microsoft.com/office/powerpoint/2010/main" val="3417180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1E3F1-31E0-954F-B927-EB1771F90DEB}"/>
              </a:ext>
            </a:extLst>
          </p:cNvPr>
          <p:cNvSpPr>
            <a:spLocks noGrp="1"/>
          </p:cNvSpPr>
          <p:nvPr>
            <p:ph type="title"/>
          </p:nvPr>
        </p:nvSpPr>
        <p:spPr>
          <a:xfrm>
            <a:off x="4872012" y="1447800"/>
            <a:ext cx="5222325" cy="3329581"/>
          </a:xfrm>
        </p:spPr>
        <p:txBody>
          <a:bodyPr vert="horz" lIns="91440" tIns="45720" rIns="91440" bIns="45720" rtlCol="0" anchor="b">
            <a:normAutofit/>
          </a:bodyPr>
          <a:lstStyle/>
          <a:p>
            <a:r>
              <a:rPr lang="en-US" sz="6700" b="0" i="0" kern="1200">
                <a:solidFill>
                  <a:srgbClr val="EBEBEB"/>
                </a:solidFill>
                <a:latin typeface="+mj-lt"/>
                <a:ea typeface="+mj-ea"/>
                <a:cs typeface="+mj-cs"/>
              </a:rPr>
              <a:t>Symmetric Key Generation</a:t>
            </a:r>
          </a:p>
        </p:txBody>
      </p:sp>
      <p:sp>
        <p:nvSpPr>
          <p:cNvPr id="3" name="Text Placeholder 2">
            <a:extLst>
              <a:ext uri="{FF2B5EF4-FFF2-40B4-BE49-F238E27FC236}">
                <a16:creationId xmlns:a16="http://schemas.microsoft.com/office/drawing/2014/main" id="{9C6327E2-6B68-FF41-92E2-70A3F88BC5E8}"/>
              </a:ext>
            </a:extLst>
          </p:cNvPr>
          <p:cNvSpPr>
            <a:spLocks noGrp="1"/>
          </p:cNvSpPr>
          <p:nvPr>
            <p:ph type="body" idx="1"/>
          </p:nvPr>
        </p:nvSpPr>
        <p:spPr>
          <a:xfrm>
            <a:off x="4872012" y="4777380"/>
            <a:ext cx="5222326" cy="861420"/>
          </a:xfrm>
        </p:spPr>
        <p:txBody>
          <a:bodyPr vert="horz" lIns="91440" tIns="45720" rIns="91440" bIns="45720" rtlCol="0" anchor="t">
            <a:normAutofit/>
          </a:bodyPr>
          <a:lstStyle/>
          <a:p>
            <a:endParaRPr lang="en-US">
              <a:solidFill>
                <a:schemeClr val="tx2">
                  <a:lumMod val="40000"/>
                  <a:lumOff val="60000"/>
                </a:schemeClr>
              </a:solidFill>
            </a:endParaRPr>
          </a:p>
        </p:txBody>
      </p:sp>
      <p:sp>
        <p:nvSpPr>
          <p:cNvPr id="24"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81964" cy="68580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Key">
            <a:extLst>
              <a:ext uri="{FF2B5EF4-FFF2-40B4-BE49-F238E27FC236}">
                <a16:creationId xmlns:a16="http://schemas.microsoft.com/office/drawing/2014/main" id="{2A72D9CE-BD5C-460E-948A-205473FA9C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240" y="2074882"/>
            <a:ext cx="2936836" cy="2936836"/>
          </a:xfrm>
          <a:prstGeom prst="rect">
            <a:avLst/>
          </a:prstGeom>
          <a:effectLst/>
        </p:spPr>
      </p:pic>
    </p:spTree>
    <p:extLst>
      <p:ext uri="{BB962C8B-B14F-4D97-AF65-F5344CB8AC3E}">
        <p14:creationId xmlns:p14="http://schemas.microsoft.com/office/powerpoint/2010/main" val="226301882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413A-F09F-1741-ADC9-DBD14E1ED3CF}"/>
              </a:ext>
            </a:extLst>
          </p:cNvPr>
          <p:cNvSpPr>
            <a:spLocks noGrp="1"/>
          </p:cNvSpPr>
          <p:nvPr>
            <p:ph type="title"/>
          </p:nvPr>
        </p:nvSpPr>
        <p:spPr/>
        <p:txBody>
          <a:bodyPr/>
          <a:lstStyle/>
          <a:p>
            <a:r>
              <a:rPr lang="en-US" dirty="0"/>
              <a:t>Symmetric Key Generation</a:t>
            </a:r>
          </a:p>
        </p:txBody>
      </p:sp>
      <p:sp>
        <p:nvSpPr>
          <p:cNvPr id="3" name="Content Placeholder 2">
            <a:extLst>
              <a:ext uri="{FF2B5EF4-FFF2-40B4-BE49-F238E27FC236}">
                <a16:creationId xmlns:a16="http://schemas.microsoft.com/office/drawing/2014/main" id="{261BC68B-E52C-3948-B3EF-DFA0D82B032A}"/>
              </a:ext>
            </a:extLst>
          </p:cNvPr>
          <p:cNvSpPr>
            <a:spLocks noGrp="1"/>
          </p:cNvSpPr>
          <p:nvPr>
            <p:ph idx="1"/>
          </p:nvPr>
        </p:nvSpPr>
        <p:spPr/>
        <p:txBody>
          <a:bodyPr/>
          <a:lstStyle/>
          <a:p>
            <a:r>
              <a:rPr lang="en-US" dirty="0"/>
              <a:t>Either create keys using a cryptographically secure RNG or using a standard key derivation function (KDF)</a:t>
            </a:r>
          </a:p>
          <a:p>
            <a:r>
              <a:rPr lang="en-US" dirty="0"/>
              <a:t>Create keys when needed</a:t>
            </a:r>
          </a:p>
          <a:p>
            <a:pPr lvl="1"/>
            <a:r>
              <a:rPr lang="en-US" dirty="0"/>
              <a:t>Never embed keys in a program, i.e. a static key</a:t>
            </a:r>
          </a:p>
        </p:txBody>
      </p:sp>
    </p:spTree>
    <p:extLst>
      <p:ext uri="{BB962C8B-B14F-4D97-AF65-F5344CB8AC3E}">
        <p14:creationId xmlns:p14="http://schemas.microsoft.com/office/powerpoint/2010/main" val="1567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B73D-038E-D141-9CA4-A174A140C1D6}"/>
              </a:ext>
            </a:extLst>
          </p:cNvPr>
          <p:cNvSpPr>
            <a:spLocks noGrp="1"/>
          </p:cNvSpPr>
          <p:nvPr>
            <p:ph type="title"/>
          </p:nvPr>
        </p:nvSpPr>
        <p:spPr/>
        <p:txBody>
          <a:bodyPr/>
          <a:lstStyle/>
          <a:p>
            <a:r>
              <a:rPr lang="en-US" dirty="0"/>
              <a:t>Don’t Use Static Keys</a:t>
            </a:r>
          </a:p>
        </p:txBody>
      </p:sp>
      <p:sp>
        <p:nvSpPr>
          <p:cNvPr id="3" name="Content Placeholder 2">
            <a:extLst>
              <a:ext uri="{FF2B5EF4-FFF2-40B4-BE49-F238E27FC236}">
                <a16:creationId xmlns:a16="http://schemas.microsoft.com/office/drawing/2014/main" id="{89511B07-B587-7943-BDD8-F9440B1FAB3E}"/>
              </a:ext>
            </a:extLst>
          </p:cNvPr>
          <p:cNvSpPr>
            <a:spLocks noGrp="1"/>
          </p:cNvSpPr>
          <p:nvPr>
            <p:ph idx="1"/>
          </p:nvPr>
        </p:nvSpPr>
        <p:spPr/>
        <p:txBody>
          <a:bodyPr/>
          <a:lstStyle/>
          <a:p>
            <a:r>
              <a:rPr lang="en-US" dirty="0"/>
              <a:t>HC6 ransomware used a static key</a:t>
            </a:r>
          </a:p>
          <a:p>
            <a:r>
              <a:rPr lang="en-US" dirty="0"/>
              <a:t>Once the key was found it was easy to develop a </a:t>
            </a:r>
            <a:r>
              <a:rPr lang="en-US" dirty="0" err="1"/>
              <a:t>decrypter</a:t>
            </a:r>
            <a:endParaRPr lang="en-US" dirty="0"/>
          </a:p>
          <a:p>
            <a:r>
              <a:rPr lang="en-US" dirty="0"/>
              <a:t>Moral of the story</a:t>
            </a:r>
          </a:p>
          <a:p>
            <a:pPr lvl="1"/>
            <a:r>
              <a:rPr lang="en-US" dirty="0"/>
              <a:t>If good guys can find static keys in malware</a:t>
            </a:r>
          </a:p>
          <a:p>
            <a:pPr lvl="1"/>
            <a:r>
              <a:rPr lang="en-US" dirty="0"/>
              <a:t>Then bad guys can find static keys in your software</a:t>
            </a:r>
          </a:p>
          <a:p>
            <a:endParaRPr lang="en-US" dirty="0"/>
          </a:p>
        </p:txBody>
      </p:sp>
    </p:spTree>
    <p:extLst>
      <p:ext uri="{BB962C8B-B14F-4D97-AF65-F5344CB8AC3E}">
        <p14:creationId xmlns:p14="http://schemas.microsoft.com/office/powerpoint/2010/main" val="3057340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DF5A-7DA8-AA4C-8CA5-ADD9A560B989}"/>
              </a:ext>
            </a:extLst>
          </p:cNvPr>
          <p:cNvSpPr>
            <a:spLocks noGrp="1"/>
          </p:cNvSpPr>
          <p:nvPr>
            <p:ph type="title"/>
          </p:nvPr>
        </p:nvSpPr>
        <p:spPr/>
        <p:txBody>
          <a:bodyPr/>
          <a:lstStyle/>
          <a:p>
            <a:r>
              <a:rPr lang="en-US" dirty="0"/>
              <a:t>Symmetric Key Derivation</a:t>
            </a:r>
          </a:p>
        </p:txBody>
      </p:sp>
      <p:sp>
        <p:nvSpPr>
          <p:cNvPr id="3" name="Content Placeholder 2">
            <a:extLst>
              <a:ext uri="{FF2B5EF4-FFF2-40B4-BE49-F238E27FC236}">
                <a16:creationId xmlns:a16="http://schemas.microsoft.com/office/drawing/2014/main" id="{65E63D9B-BC69-4141-B12C-D2C29BF36A20}"/>
              </a:ext>
            </a:extLst>
          </p:cNvPr>
          <p:cNvSpPr>
            <a:spLocks noGrp="1"/>
          </p:cNvSpPr>
          <p:nvPr>
            <p:ph idx="1"/>
          </p:nvPr>
        </p:nvSpPr>
        <p:spPr/>
        <p:txBody>
          <a:bodyPr/>
          <a:lstStyle/>
          <a:p>
            <a:r>
              <a:rPr lang="en-US" dirty="0"/>
              <a:t>Keys created using key derivation functions (KDFs) such as PBKDF2 and HKDF</a:t>
            </a:r>
          </a:p>
          <a:p>
            <a:r>
              <a:rPr lang="en-US" dirty="0"/>
              <a:t>KDFs combine multiple sources of entropy, “stir” it up using a work factor to create a symmetric key</a:t>
            </a:r>
          </a:p>
          <a:p>
            <a:r>
              <a:rPr lang="en-US" dirty="0"/>
              <a:t>Typical sources of entropy include</a:t>
            </a:r>
          </a:p>
          <a:p>
            <a:pPr lvl="1"/>
            <a:r>
              <a:rPr lang="en-US" dirty="0"/>
              <a:t>User supplied password</a:t>
            </a:r>
          </a:p>
          <a:p>
            <a:pPr lvl="1"/>
            <a:r>
              <a:rPr lang="en-US" dirty="0"/>
              <a:t>Random number generator</a:t>
            </a:r>
          </a:p>
          <a:p>
            <a:pPr marL="0" indent="0">
              <a:buNone/>
            </a:pPr>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2757548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DDD-1503-3E48-BB01-8E8E7991B938}"/>
              </a:ext>
            </a:extLst>
          </p:cNvPr>
          <p:cNvSpPr>
            <a:spLocks noGrp="1"/>
          </p:cNvSpPr>
          <p:nvPr>
            <p:ph type="title"/>
          </p:nvPr>
        </p:nvSpPr>
        <p:spPr/>
        <p:txBody>
          <a:bodyPr/>
          <a:lstStyle/>
          <a:p>
            <a:r>
              <a:rPr lang="en-US"/>
              <a:t>Keys Derived from Secrets</a:t>
            </a:r>
            <a:endParaRPr lang="en-US" dirty="0"/>
          </a:p>
        </p:txBody>
      </p:sp>
      <p:sp>
        <p:nvSpPr>
          <p:cNvPr id="3" name="Content Placeholder 2">
            <a:extLst>
              <a:ext uri="{FF2B5EF4-FFF2-40B4-BE49-F238E27FC236}">
                <a16:creationId xmlns:a16="http://schemas.microsoft.com/office/drawing/2014/main" id="{35C54185-7274-6C48-A5CD-B883CA3C1B4D}"/>
              </a:ext>
            </a:extLst>
          </p:cNvPr>
          <p:cNvSpPr>
            <a:spLocks noGrp="1"/>
          </p:cNvSpPr>
          <p:nvPr>
            <p:ph idx="1"/>
          </p:nvPr>
        </p:nvSpPr>
        <p:spPr/>
        <p:txBody>
          <a:bodyPr/>
          <a:lstStyle/>
          <a:p>
            <a:r>
              <a:rPr lang="en-US"/>
              <a:t>Derived from secrets such as user supplied passwords</a:t>
            </a:r>
          </a:p>
          <a:p>
            <a:r>
              <a:rPr lang="en-US"/>
              <a:t>I’ve also seen non-secrets used such as</a:t>
            </a:r>
          </a:p>
          <a:p>
            <a:pPr lvl="1"/>
            <a:r>
              <a:rPr lang="en-US"/>
              <a:t>System names</a:t>
            </a:r>
          </a:p>
          <a:p>
            <a:pPr lvl="1"/>
            <a:r>
              <a:rPr lang="en-US"/>
              <a:t>Current date/time</a:t>
            </a:r>
          </a:p>
          <a:p>
            <a:r>
              <a:rPr lang="en-US"/>
              <a:t>These rely on the secrecy of the source used and are easily brute-forced if learned by an attacker</a:t>
            </a:r>
          </a:p>
          <a:p>
            <a:pPr lvl="1"/>
            <a:r>
              <a:rPr lang="en-US"/>
              <a:t>Remember Kerchoff’s Principle: “A cryptosystem should be secure even if everything about the system, except the key, is public knowledge.”</a:t>
            </a:r>
          </a:p>
          <a:p>
            <a:pPr lvl="1"/>
            <a:r>
              <a:rPr lang="en-US"/>
              <a:t>Or more generally "A cryptosystem should be secure even if everything about the system, except the </a:t>
            </a:r>
            <a:r>
              <a:rPr lang="en-US" b="1" i="1"/>
              <a:t>secret</a:t>
            </a:r>
            <a:r>
              <a:rPr lang="en-US"/>
              <a:t>, is public knowledge.”</a:t>
            </a:r>
            <a:endParaRPr lang="en-US" dirty="0"/>
          </a:p>
        </p:txBody>
      </p:sp>
      <p:pic>
        <p:nvPicPr>
          <p:cNvPr id="8" name="Picture 7" descr="A close up of a sign&#10;&#10;Description automatically generated">
            <a:extLst>
              <a:ext uri="{FF2B5EF4-FFF2-40B4-BE49-F238E27FC236}">
                <a16:creationId xmlns:a16="http://schemas.microsoft.com/office/drawing/2014/main" id="{14A68C50-0B50-1242-97BA-43B419A013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60960" y="1603866"/>
            <a:ext cx="2327728" cy="1634259"/>
          </a:xfrm>
          <a:prstGeom prst="rect">
            <a:avLst/>
          </a:prstGeom>
        </p:spPr>
      </p:pic>
    </p:spTree>
    <p:extLst>
      <p:ext uri="{BB962C8B-B14F-4D97-AF65-F5344CB8AC3E}">
        <p14:creationId xmlns:p14="http://schemas.microsoft.com/office/powerpoint/2010/main" val="1904475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D4F55-8471-424F-B2C9-76CF41379EB6}"/>
              </a:ext>
            </a:extLst>
          </p:cNvPr>
          <p:cNvSpPr>
            <a:spLocks noGrp="1"/>
          </p:cNvSpPr>
          <p:nvPr>
            <p:ph type="title"/>
          </p:nvPr>
        </p:nvSpPr>
        <p:spPr/>
        <p:txBody>
          <a:bodyPr/>
          <a:lstStyle/>
          <a:p>
            <a:r>
              <a:rPr lang="en-US" dirty="0"/>
              <a:t>Insufficient Entropy</a:t>
            </a:r>
          </a:p>
        </p:txBody>
      </p:sp>
      <p:sp>
        <p:nvSpPr>
          <p:cNvPr id="3" name="Content Placeholder 2">
            <a:extLst>
              <a:ext uri="{FF2B5EF4-FFF2-40B4-BE49-F238E27FC236}">
                <a16:creationId xmlns:a16="http://schemas.microsoft.com/office/drawing/2014/main" id="{941564C4-0E95-B64F-9561-6C0D32D57232}"/>
              </a:ext>
            </a:extLst>
          </p:cNvPr>
          <p:cNvSpPr>
            <a:spLocks noGrp="1"/>
          </p:cNvSpPr>
          <p:nvPr>
            <p:ph idx="1"/>
          </p:nvPr>
        </p:nvSpPr>
        <p:spPr/>
        <p:txBody>
          <a:bodyPr>
            <a:normAutofit/>
          </a:bodyPr>
          <a:lstStyle/>
          <a:p>
            <a:r>
              <a:rPr lang="en-US" dirty="0"/>
              <a:t>Same general issue as with seeding an RNG</a:t>
            </a:r>
          </a:p>
          <a:p>
            <a:r>
              <a:rPr lang="en-US" dirty="0"/>
              <a:t>Want enough entropy so brute forcing a derived key is not feasible</a:t>
            </a:r>
          </a:p>
          <a:p>
            <a:r>
              <a:rPr lang="en-US" dirty="0"/>
              <a:t>Date and time is a poor source of entropy</a:t>
            </a:r>
          </a:p>
          <a:p>
            <a:pPr lvl="1"/>
            <a:r>
              <a:rPr lang="en-US" dirty="0"/>
              <a:t>Fine to add it to other entropy but it shouldn’t be your only source</a:t>
            </a:r>
          </a:p>
        </p:txBody>
      </p:sp>
    </p:spTree>
    <p:extLst>
      <p:ext uri="{BB962C8B-B14F-4D97-AF65-F5344CB8AC3E}">
        <p14:creationId xmlns:p14="http://schemas.microsoft.com/office/powerpoint/2010/main" val="50997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4C35D-27E9-414E-B49F-5EA5DE44F05E}"/>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sz="5400" b="0" i="0" kern="1200">
                <a:solidFill>
                  <a:srgbClr val="EBEBEB"/>
                </a:solidFill>
                <a:latin typeface="+mj-lt"/>
                <a:ea typeface="+mj-ea"/>
                <a:cs typeface="+mj-cs"/>
              </a:rPr>
              <a:t>Symmentric Encryption Modes</a:t>
            </a:r>
          </a:p>
        </p:txBody>
      </p:sp>
      <p:sp>
        <p:nvSpPr>
          <p:cNvPr id="3" name="Text Placeholder 2">
            <a:extLst>
              <a:ext uri="{FF2B5EF4-FFF2-40B4-BE49-F238E27FC236}">
                <a16:creationId xmlns:a16="http://schemas.microsoft.com/office/drawing/2014/main" id="{8810719B-96D9-9B43-B42A-66203D008812}"/>
              </a:ext>
            </a:extLst>
          </p:cNvPr>
          <p:cNvSpPr>
            <a:spLocks noGrp="1"/>
          </p:cNvSpPr>
          <p:nvPr>
            <p:ph type="body" idx="1"/>
          </p:nvPr>
        </p:nvSpPr>
        <p:spPr>
          <a:xfrm>
            <a:off x="7385967" y="4588329"/>
            <a:ext cx="4158334" cy="1621508"/>
          </a:xfrm>
        </p:spPr>
        <p:txBody>
          <a:bodyPr vert="horz" lIns="91440" tIns="45720" rIns="91440" bIns="45720" rtlCol="0" anchor="t">
            <a:normAutofit/>
          </a:bodyPr>
          <a:lstStyle/>
          <a:p>
            <a:endParaRPr lang="en-US" sz="1800">
              <a:solidFill>
                <a:schemeClr val="tx2">
                  <a:lumMod val="40000"/>
                  <a:lumOff val="60000"/>
                </a:schemeClr>
              </a:solidFill>
            </a:endParaRPr>
          </a:p>
        </p:txBody>
      </p:sp>
      <p:sp>
        <p:nvSpPr>
          <p:cNvPr id="35"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24">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4255AE5-F898-324F-9337-DF26BF17ED4C}"/>
              </a:ext>
            </a:extLst>
          </p:cNvPr>
          <p:cNvPicPr>
            <a:picLocks noChangeAspect="1"/>
          </p:cNvPicPr>
          <p:nvPr/>
        </p:nvPicPr>
        <p:blipFill>
          <a:blip r:embed="rId7"/>
          <a:stretch>
            <a:fillRect/>
          </a:stretch>
        </p:blipFill>
        <p:spPr>
          <a:xfrm>
            <a:off x="643854" y="2331843"/>
            <a:ext cx="5450557" cy="2193849"/>
          </a:xfrm>
          <a:prstGeom prst="rect">
            <a:avLst/>
          </a:prstGeom>
          <a:effectLst/>
        </p:spPr>
      </p:pic>
    </p:spTree>
    <p:extLst>
      <p:ext uri="{BB962C8B-B14F-4D97-AF65-F5344CB8AC3E}">
        <p14:creationId xmlns:p14="http://schemas.microsoft.com/office/powerpoint/2010/main" val="351012499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8E26-024F-A246-99D4-05E30CAFAF7E}"/>
              </a:ext>
            </a:extLst>
          </p:cNvPr>
          <p:cNvSpPr>
            <a:spLocks noGrp="1"/>
          </p:cNvSpPr>
          <p:nvPr>
            <p:ph type="title"/>
          </p:nvPr>
        </p:nvSpPr>
        <p:spPr/>
        <p:txBody>
          <a:bodyPr/>
          <a:lstStyle/>
          <a:p>
            <a:r>
              <a:rPr lang="en-US" dirty="0"/>
              <a:t>Symmetric Encryption Modes</a:t>
            </a:r>
          </a:p>
        </p:txBody>
      </p:sp>
      <p:sp>
        <p:nvSpPr>
          <p:cNvPr id="3" name="Content Placeholder 2">
            <a:extLst>
              <a:ext uri="{FF2B5EF4-FFF2-40B4-BE49-F238E27FC236}">
                <a16:creationId xmlns:a16="http://schemas.microsoft.com/office/drawing/2014/main" id="{21EAFBF3-F4A5-D248-9D51-FD2CECEBE403}"/>
              </a:ext>
            </a:extLst>
          </p:cNvPr>
          <p:cNvSpPr>
            <a:spLocks noGrp="1"/>
          </p:cNvSpPr>
          <p:nvPr>
            <p:ph idx="1"/>
          </p:nvPr>
        </p:nvSpPr>
        <p:spPr/>
        <p:txBody>
          <a:bodyPr/>
          <a:lstStyle/>
          <a:p>
            <a:r>
              <a:rPr lang="en-US" dirty="0"/>
              <a:t>ECB, CTR, GCM and CBC</a:t>
            </a:r>
          </a:p>
          <a:p>
            <a:pPr lvl="1"/>
            <a:r>
              <a:rPr lang="en-US" dirty="0"/>
              <a:t>There are other modes, e.g. SIV, CCM, EAX, etc. however I don’t have much experience with them so they aren’t covered in this presentation</a:t>
            </a:r>
          </a:p>
          <a:p>
            <a:r>
              <a:rPr lang="en-US" dirty="0"/>
              <a:t>Generally prefer GCM mode to the others </a:t>
            </a:r>
            <a:r>
              <a:rPr lang="en-US" b="1" i="1" dirty="0"/>
              <a:t>when it can be used</a:t>
            </a:r>
          </a:p>
          <a:p>
            <a:pPr lvl="1"/>
            <a:r>
              <a:rPr lang="en-US" dirty="0"/>
              <a:t>GCM is authenticated</a:t>
            </a:r>
          </a:p>
          <a:p>
            <a:pPr lvl="1"/>
            <a:r>
              <a:rPr lang="en-US" dirty="0"/>
              <a:t>ECB, CTR and CBC are not</a:t>
            </a:r>
          </a:p>
          <a:p>
            <a:pPr lvl="1"/>
            <a:r>
              <a:rPr lang="en-US" dirty="0"/>
              <a:t>There are other authenticated modes, e.g. SIV, CCM and EAX</a:t>
            </a:r>
          </a:p>
          <a:p>
            <a:pPr lvl="1"/>
            <a:endParaRPr lang="en-US" dirty="0"/>
          </a:p>
        </p:txBody>
      </p:sp>
    </p:spTree>
    <p:extLst>
      <p:ext uri="{BB962C8B-B14F-4D97-AF65-F5344CB8AC3E}">
        <p14:creationId xmlns:p14="http://schemas.microsoft.com/office/powerpoint/2010/main" val="218894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2B3F-614E-414B-BDB1-A1E500E138A5}"/>
              </a:ext>
            </a:extLst>
          </p:cNvPr>
          <p:cNvSpPr>
            <a:spLocks noGrp="1"/>
          </p:cNvSpPr>
          <p:nvPr>
            <p:ph type="title"/>
          </p:nvPr>
        </p:nvSpPr>
        <p:spPr/>
        <p:txBody>
          <a:bodyPr/>
          <a:lstStyle/>
          <a:p>
            <a:r>
              <a:rPr lang="en-US" dirty="0"/>
              <a:t>Let’s Define a Few Terms</a:t>
            </a:r>
          </a:p>
        </p:txBody>
      </p:sp>
      <p:sp>
        <p:nvSpPr>
          <p:cNvPr id="3" name="Content Placeholder 2">
            <a:extLst>
              <a:ext uri="{FF2B5EF4-FFF2-40B4-BE49-F238E27FC236}">
                <a16:creationId xmlns:a16="http://schemas.microsoft.com/office/drawing/2014/main" id="{AE80C237-8D5F-E443-B896-BDFD6C88F072}"/>
              </a:ext>
            </a:extLst>
          </p:cNvPr>
          <p:cNvSpPr>
            <a:spLocks noGrp="1"/>
          </p:cNvSpPr>
          <p:nvPr>
            <p:ph idx="1"/>
          </p:nvPr>
        </p:nvSpPr>
        <p:spPr/>
        <p:txBody>
          <a:bodyPr/>
          <a:lstStyle/>
          <a:p>
            <a:r>
              <a:rPr lang="en-US" dirty="0"/>
              <a:t>Authenticate Encryption</a:t>
            </a:r>
          </a:p>
          <a:p>
            <a:r>
              <a:rPr lang="en-US" dirty="0"/>
              <a:t>Nonce</a:t>
            </a:r>
          </a:p>
          <a:p>
            <a:r>
              <a:rPr lang="en-US" dirty="0"/>
              <a:t>Birthday problem/paradox</a:t>
            </a:r>
          </a:p>
          <a:p>
            <a:r>
              <a:rPr lang="en-US" dirty="0"/>
              <a:t>Initialization Vector (IV)</a:t>
            </a:r>
          </a:p>
        </p:txBody>
      </p:sp>
    </p:spTree>
    <p:extLst>
      <p:ext uri="{BB962C8B-B14F-4D97-AF65-F5344CB8AC3E}">
        <p14:creationId xmlns:p14="http://schemas.microsoft.com/office/powerpoint/2010/main" val="367333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D37D-E7A5-8A49-8B97-AA14FF509EB5}"/>
              </a:ext>
            </a:extLst>
          </p:cNvPr>
          <p:cNvSpPr>
            <a:spLocks noGrp="1"/>
          </p:cNvSpPr>
          <p:nvPr>
            <p:ph type="title"/>
          </p:nvPr>
        </p:nvSpPr>
        <p:spPr/>
        <p:txBody>
          <a:bodyPr/>
          <a:lstStyle/>
          <a:p>
            <a:r>
              <a:rPr lang="en-US" dirty="0"/>
              <a:t>A Little About Me</a:t>
            </a:r>
          </a:p>
        </p:txBody>
      </p:sp>
      <p:sp>
        <p:nvSpPr>
          <p:cNvPr id="3" name="Content Placeholder 2">
            <a:extLst>
              <a:ext uri="{FF2B5EF4-FFF2-40B4-BE49-F238E27FC236}">
                <a16:creationId xmlns:a16="http://schemas.microsoft.com/office/drawing/2014/main" id="{5D4E412B-9875-D145-8990-5824EA51EDFD}"/>
              </a:ext>
            </a:extLst>
          </p:cNvPr>
          <p:cNvSpPr>
            <a:spLocks noGrp="1"/>
          </p:cNvSpPr>
          <p:nvPr>
            <p:ph idx="1"/>
          </p:nvPr>
        </p:nvSpPr>
        <p:spPr/>
        <p:txBody>
          <a:bodyPr/>
          <a:lstStyle/>
          <a:p>
            <a:r>
              <a:rPr lang="en-US" dirty="0"/>
              <a:t>Product developer for over twenty years</a:t>
            </a:r>
          </a:p>
          <a:p>
            <a:pPr lvl="1"/>
            <a:r>
              <a:rPr lang="en-US" dirty="0"/>
              <a:t>Mostly system level software, e.g. device drivers and file system driver</a:t>
            </a:r>
          </a:p>
          <a:p>
            <a:r>
              <a:rPr lang="en-US" dirty="0"/>
              <a:t>Moved to application security about ten years ago</a:t>
            </a:r>
          </a:p>
          <a:p>
            <a:pPr lvl="1"/>
            <a:r>
              <a:rPr lang="en-US" dirty="0"/>
              <a:t>A member of the Symantec Product Security Group for about six years</a:t>
            </a:r>
          </a:p>
          <a:p>
            <a:r>
              <a:rPr lang="en-US" dirty="0"/>
              <a:t>Lots of work with enterprise class data products and some security products</a:t>
            </a:r>
          </a:p>
        </p:txBody>
      </p:sp>
    </p:spTree>
    <p:extLst>
      <p:ext uri="{BB962C8B-B14F-4D97-AF65-F5344CB8AC3E}">
        <p14:creationId xmlns:p14="http://schemas.microsoft.com/office/powerpoint/2010/main" val="3288836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27C6-05FC-554B-8852-2C95E90761A4}"/>
              </a:ext>
            </a:extLst>
          </p:cNvPr>
          <p:cNvSpPr>
            <a:spLocks noGrp="1"/>
          </p:cNvSpPr>
          <p:nvPr>
            <p:ph type="title"/>
          </p:nvPr>
        </p:nvSpPr>
        <p:spPr/>
        <p:txBody>
          <a:bodyPr/>
          <a:lstStyle/>
          <a:p>
            <a:r>
              <a:rPr lang="en-US" dirty="0"/>
              <a:t>Authenticated Encryption</a:t>
            </a:r>
          </a:p>
        </p:txBody>
      </p:sp>
      <p:sp>
        <p:nvSpPr>
          <p:cNvPr id="3" name="Content Placeholder 2">
            <a:extLst>
              <a:ext uri="{FF2B5EF4-FFF2-40B4-BE49-F238E27FC236}">
                <a16:creationId xmlns:a16="http://schemas.microsoft.com/office/drawing/2014/main" id="{2FD47194-E925-AA4C-AD3D-0B125FBB45FA}"/>
              </a:ext>
            </a:extLst>
          </p:cNvPr>
          <p:cNvSpPr>
            <a:spLocks noGrp="1"/>
          </p:cNvSpPr>
          <p:nvPr>
            <p:ph idx="1"/>
          </p:nvPr>
        </p:nvSpPr>
        <p:spPr/>
        <p:txBody>
          <a:bodyPr/>
          <a:lstStyle/>
          <a:p>
            <a:r>
              <a:rPr lang="en-US" dirty="0"/>
              <a:t>Authenticated encryption doesn’t mean that Bob can tell that Alice created the ciphertext</a:t>
            </a:r>
          </a:p>
          <a:p>
            <a:r>
              <a:rPr lang="en-US" dirty="0"/>
              <a:t>It means that Bob can tell if the ciphertext has been altered by an Eve or not</a:t>
            </a:r>
          </a:p>
          <a:p>
            <a:r>
              <a:rPr lang="en-US" dirty="0"/>
              <a:t>This adds overhead to the ciphertext</a:t>
            </a:r>
          </a:p>
          <a:p>
            <a:pPr lvl="1"/>
            <a:r>
              <a:rPr lang="en-US" dirty="0"/>
              <a:t>Ciphertext is longer than plaintext</a:t>
            </a:r>
          </a:p>
          <a:p>
            <a:pPr lvl="1"/>
            <a:r>
              <a:rPr lang="en-US" dirty="0"/>
              <a:t>This restricts where it can be used</a:t>
            </a:r>
          </a:p>
          <a:p>
            <a:endParaRPr lang="en-US" dirty="0"/>
          </a:p>
        </p:txBody>
      </p:sp>
      <p:pic>
        <p:nvPicPr>
          <p:cNvPr id="5" name="Picture 4" descr="A close up of a street sign on a pole&#10;&#10;Description automatically generated">
            <a:extLst>
              <a:ext uri="{FF2B5EF4-FFF2-40B4-BE49-F238E27FC236}">
                <a16:creationId xmlns:a16="http://schemas.microsoft.com/office/drawing/2014/main" id="{EEA8A86D-6846-244D-853E-39E16AF2BD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23018" y="3877012"/>
            <a:ext cx="3435928" cy="1966114"/>
          </a:xfrm>
          <a:prstGeom prst="rect">
            <a:avLst/>
          </a:prstGeom>
        </p:spPr>
      </p:pic>
    </p:spTree>
    <p:extLst>
      <p:ext uri="{BB962C8B-B14F-4D97-AF65-F5344CB8AC3E}">
        <p14:creationId xmlns:p14="http://schemas.microsoft.com/office/powerpoint/2010/main" val="2952583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1077-A535-224F-AD29-F617D562D977}"/>
              </a:ext>
            </a:extLst>
          </p:cNvPr>
          <p:cNvSpPr>
            <a:spLocks noGrp="1"/>
          </p:cNvSpPr>
          <p:nvPr>
            <p:ph type="title"/>
          </p:nvPr>
        </p:nvSpPr>
        <p:spPr/>
        <p:txBody>
          <a:bodyPr/>
          <a:lstStyle/>
          <a:p>
            <a:r>
              <a:rPr lang="en-US" dirty="0"/>
              <a:t>Nonce</a:t>
            </a:r>
          </a:p>
        </p:txBody>
      </p:sp>
      <p:sp>
        <p:nvSpPr>
          <p:cNvPr id="3" name="Content Placeholder 2">
            <a:extLst>
              <a:ext uri="{FF2B5EF4-FFF2-40B4-BE49-F238E27FC236}">
                <a16:creationId xmlns:a16="http://schemas.microsoft.com/office/drawing/2014/main" id="{A5F2908F-025B-C744-BF6A-23A143CB2043}"/>
              </a:ext>
            </a:extLst>
          </p:cNvPr>
          <p:cNvSpPr>
            <a:spLocks noGrp="1"/>
          </p:cNvSpPr>
          <p:nvPr>
            <p:ph idx="1"/>
          </p:nvPr>
        </p:nvSpPr>
        <p:spPr/>
        <p:txBody>
          <a:bodyPr/>
          <a:lstStyle/>
          <a:p>
            <a:r>
              <a:rPr lang="en-US" dirty="0"/>
              <a:t>Number used (only) once</a:t>
            </a:r>
          </a:p>
          <a:p>
            <a:pPr lvl="1"/>
            <a:r>
              <a:rPr lang="en-US" dirty="0"/>
              <a:t>In a particular context</a:t>
            </a:r>
          </a:p>
          <a:p>
            <a:r>
              <a:rPr lang="en-US" dirty="0"/>
              <a:t>If used more than once then “bad” things could happen</a:t>
            </a:r>
          </a:p>
          <a:p>
            <a:pPr lvl="1"/>
            <a:r>
              <a:rPr lang="en-US" dirty="0"/>
              <a:t>How bad depends upon the context</a:t>
            </a:r>
          </a:p>
          <a:p>
            <a:r>
              <a:rPr lang="en-US" dirty="0"/>
              <a:t>Usually either a counter or a random number</a:t>
            </a:r>
          </a:p>
          <a:p>
            <a:endParaRPr lang="en-US" dirty="0"/>
          </a:p>
        </p:txBody>
      </p:sp>
      <p:pic>
        <p:nvPicPr>
          <p:cNvPr id="8" name="Picture 7">
            <a:extLst>
              <a:ext uri="{FF2B5EF4-FFF2-40B4-BE49-F238E27FC236}">
                <a16:creationId xmlns:a16="http://schemas.microsoft.com/office/drawing/2014/main" id="{01A1EADD-9FC0-994D-879D-29BBCC40CD31}"/>
              </a:ext>
            </a:extLst>
          </p:cNvPr>
          <p:cNvPicPr>
            <a:picLocks noChangeAspect="1"/>
          </p:cNvPicPr>
          <p:nvPr/>
        </p:nvPicPr>
        <p:blipFill>
          <a:blip r:embed="rId3"/>
          <a:stretch>
            <a:fillRect/>
          </a:stretch>
        </p:blipFill>
        <p:spPr>
          <a:xfrm>
            <a:off x="7426337" y="3861753"/>
            <a:ext cx="3810000" cy="2286000"/>
          </a:xfrm>
          <a:prstGeom prst="rect">
            <a:avLst/>
          </a:prstGeom>
        </p:spPr>
      </p:pic>
    </p:spTree>
    <p:extLst>
      <p:ext uri="{BB962C8B-B14F-4D97-AF65-F5344CB8AC3E}">
        <p14:creationId xmlns:p14="http://schemas.microsoft.com/office/powerpoint/2010/main" val="27919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C83-EABD-2E44-8F47-0EE94F570A48}"/>
              </a:ext>
            </a:extLst>
          </p:cNvPr>
          <p:cNvSpPr>
            <a:spLocks noGrp="1"/>
          </p:cNvSpPr>
          <p:nvPr>
            <p:ph type="title"/>
          </p:nvPr>
        </p:nvSpPr>
        <p:spPr/>
        <p:txBody>
          <a:bodyPr/>
          <a:lstStyle/>
          <a:p>
            <a:r>
              <a:rPr lang="en-US" dirty="0"/>
              <a:t>Birthday Problem/Paradox</a:t>
            </a:r>
          </a:p>
        </p:txBody>
      </p:sp>
      <p:sp>
        <p:nvSpPr>
          <p:cNvPr id="3" name="Content Placeholder 2">
            <a:extLst>
              <a:ext uri="{FF2B5EF4-FFF2-40B4-BE49-F238E27FC236}">
                <a16:creationId xmlns:a16="http://schemas.microsoft.com/office/drawing/2014/main" id="{5535044E-3D97-2542-9DCA-6244E71DF033}"/>
              </a:ext>
            </a:extLst>
          </p:cNvPr>
          <p:cNvSpPr>
            <a:spLocks noGrp="1"/>
          </p:cNvSpPr>
          <p:nvPr>
            <p:ph idx="1"/>
          </p:nvPr>
        </p:nvSpPr>
        <p:spPr/>
        <p:txBody>
          <a:bodyPr/>
          <a:lstStyle/>
          <a:p>
            <a:r>
              <a:rPr lang="en-US" dirty="0"/>
              <a:t>Name comes from the likelihood that two random people may have the same birthday</a:t>
            </a:r>
          </a:p>
          <a:p>
            <a:pPr lvl="1"/>
            <a:r>
              <a:rPr lang="en-US" dirty="0"/>
              <a:t>If you have a room with 23 people in it then the odds are better than 50% that two of those people have the same birthday</a:t>
            </a:r>
          </a:p>
          <a:p>
            <a:pPr lvl="1"/>
            <a:r>
              <a:rPr lang="en-US" dirty="0"/>
              <a:t>With only 70 people the odds are over 99.9% that two of them will have the same birthday</a:t>
            </a:r>
          </a:p>
          <a:p>
            <a:r>
              <a:rPr lang="en-US" dirty="0"/>
              <a:t>The number of people needed to get these odds is much lower than most people would expect</a:t>
            </a:r>
          </a:p>
        </p:txBody>
      </p:sp>
    </p:spTree>
    <p:extLst>
      <p:ext uri="{BB962C8B-B14F-4D97-AF65-F5344CB8AC3E}">
        <p14:creationId xmlns:p14="http://schemas.microsoft.com/office/powerpoint/2010/main" val="1217678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E7FB8-2007-7542-A860-7AE4FAF52578}"/>
              </a:ext>
            </a:extLst>
          </p:cNvPr>
          <p:cNvSpPr>
            <a:spLocks noGrp="1"/>
          </p:cNvSpPr>
          <p:nvPr>
            <p:ph type="title"/>
          </p:nvPr>
        </p:nvSpPr>
        <p:spPr/>
        <p:txBody>
          <a:bodyPr/>
          <a:lstStyle/>
          <a:p>
            <a:r>
              <a:rPr lang="en-US" dirty="0"/>
              <a:t>Birthday Problem cont’d</a:t>
            </a:r>
          </a:p>
        </p:txBody>
      </p:sp>
      <p:sp>
        <p:nvSpPr>
          <p:cNvPr id="3" name="Content Placeholder 2">
            <a:extLst>
              <a:ext uri="{FF2B5EF4-FFF2-40B4-BE49-F238E27FC236}">
                <a16:creationId xmlns:a16="http://schemas.microsoft.com/office/drawing/2014/main" id="{3D683B8D-BCDA-C242-8F08-E04EDF35D26A}"/>
              </a:ext>
            </a:extLst>
          </p:cNvPr>
          <p:cNvSpPr>
            <a:spLocks noGrp="1"/>
          </p:cNvSpPr>
          <p:nvPr>
            <p:ph idx="1"/>
          </p:nvPr>
        </p:nvSpPr>
        <p:spPr/>
        <p:txBody>
          <a:bodyPr/>
          <a:lstStyle/>
          <a:p>
            <a:r>
              <a:rPr lang="en-US" dirty="0"/>
              <a:t>The birthday problem is relevant in crypto because many times we have a nonce that is a random value</a:t>
            </a:r>
          </a:p>
          <a:p>
            <a:pPr lvl="1"/>
            <a:r>
              <a:rPr lang="en-US" dirty="0"/>
              <a:t>Sometimes it’s specified by a developer</a:t>
            </a:r>
          </a:p>
          <a:p>
            <a:pPr lvl="1"/>
            <a:r>
              <a:rPr lang="en-US" dirty="0"/>
              <a:t>Sometimes it’s a calculated value</a:t>
            </a:r>
          </a:p>
          <a:p>
            <a:r>
              <a:rPr lang="en-US" dirty="0"/>
              <a:t>We rely on that random value not ever repeating, but the more times we use a random value the higher the odds that a new value will be the same as a previously used value</a:t>
            </a:r>
          </a:p>
          <a:p>
            <a:r>
              <a:rPr lang="en-US" dirty="0"/>
              <a:t>As a result we want to limit the number of operations so that the odds of a repeated value are very low</a:t>
            </a:r>
          </a:p>
        </p:txBody>
      </p:sp>
    </p:spTree>
    <p:extLst>
      <p:ext uri="{BB962C8B-B14F-4D97-AF65-F5344CB8AC3E}">
        <p14:creationId xmlns:p14="http://schemas.microsoft.com/office/powerpoint/2010/main" val="2620773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78B2-3D59-0C48-A57B-BEFE63869E21}"/>
              </a:ext>
            </a:extLst>
          </p:cNvPr>
          <p:cNvSpPr>
            <a:spLocks noGrp="1"/>
          </p:cNvSpPr>
          <p:nvPr>
            <p:ph type="title"/>
          </p:nvPr>
        </p:nvSpPr>
        <p:spPr/>
        <p:txBody>
          <a:bodyPr/>
          <a:lstStyle/>
          <a:p>
            <a:r>
              <a:rPr lang="en-US" dirty="0"/>
              <a:t>Initialization Vector (VI) for Block Encryption</a:t>
            </a:r>
          </a:p>
        </p:txBody>
      </p:sp>
      <p:sp>
        <p:nvSpPr>
          <p:cNvPr id="3" name="Content Placeholder 2">
            <a:extLst>
              <a:ext uri="{FF2B5EF4-FFF2-40B4-BE49-F238E27FC236}">
                <a16:creationId xmlns:a16="http://schemas.microsoft.com/office/drawing/2014/main" id="{20AB9D3B-7392-1D45-9029-7DC4A7E56ADC}"/>
              </a:ext>
            </a:extLst>
          </p:cNvPr>
          <p:cNvSpPr>
            <a:spLocks noGrp="1"/>
          </p:cNvSpPr>
          <p:nvPr>
            <p:ph idx="1"/>
          </p:nvPr>
        </p:nvSpPr>
        <p:spPr/>
        <p:txBody>
          <a:bodyPr/>
          <a:lstStyle/>
          <a:p>
            <a:r>
              <a:rPr lang="en-US" dirty="0"/>
              <a:t>Block encryption modes use some sort of derived data to manipulate plain text before encrypting it</a:t>
            </a:r>
          </a:p>
          <a:p>
            <a:pPr lvl="1"/>
            <a:r>
              <a:rPr lang="en-US" dirty="0"/>
              <a:t>CBC mode XORs the plaintext with the ciphertext of the previous block</a:t>
            </a:r>
          </a:p>
          <a:p>
            <a:pPr lvl="1"/>
            <a:r>
              <a:rPr lang="en-US" dirty="0"/>
              <a:t>CTR mode XORs the plaintext with the counter</a:t>
            </a:r>
          </a:p>
          <a:p>
            <a:r>
              <a:rPr lang="en-US" dirty="0"/>
              <a:t>Need a way to specify what this data is for the first block that is encrypted, this is the IV</a:t>
            </a:r>
          </a:p>
          <a:p>
            <a:r>
              <a:rPr lang="en-US" dirty="0"/>
              <a:t>IVs are not secrets</a:t>
            </a:r>
          </a:p>
        </p:txBody>
      </p:sp>
    </p:spTree>
    <p:extLst>
      <p:ext uri="{BB962C8B-B14F-4D97-AF65-F5344CB8AC3E}">
        <p14:creationId xmlns:p14="http://schemas.microsoft.com/office/powerpoint/2010/main" val="1528516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6060-5CD5-3F44-9695-78CBD5025A11}"/>
              </a:ext>
            </a:extLst>
          </p:cNvPr>
          <p:cNvSpPr>
            <a:spLocks noGrp="1"/>
          </p:cNvSpPr>
          <p:nvPr>
            <p:ph type="title"/>
          </p:nvPr>
        </p:nvSpPr>
        <p:spPr/>
        <p:txBody>
          <a:bodyPr/>
          <a:lstStyle/>
          <a:p>
            <a:r>
              <a:rPr lang="en-US" dirty="0"/>
              <a:t>ECB Mode</a:t>
            </a:r>
          </a:p>
        </p:txBody>
      </p:sp>
      <p:sp>
        <p:nvSpPr>
          <p:cNvPr id="3" name="Content Placeholder 2">
            <a:extLst>
              <a:ext uri="{FF2B5EF4-FFF2-40B4-BE49-F238E27FC236}">
                <a16:creationId xmlns:a16="http://schemas.microsoft.com/office/drawing/2014/main" id="{BC5505C7-873D-064B-96CC-858CF67FE9AF}"/>
              </a:ext>
            </a:extLst>
          </p:cNvPr>
          <p:cNvSpPr>
            <a:spLocks noGrp="1"/>
          </p:cNvSpPr>
          <p:nvPr>
            <p:ph idx="1"/>
          </p:nvPr>
        </p:nvSpPr>
        <p:spPr/>
        <p:txBody>
          <a:bodyPr/>
          <a:lstStyle/>
          <a:p>
            <a:r>
              <a:rPr lang="en-US" dirty="0"/>
              <a:t>Only secure when encrypting a single block of data one time</a:t>
            </a:r>
          </a:p>
          <a:p>
            <a:pPr lvl="1"/>
            <a:r>
              <a:rPr lang="en-US" dirty="0"/>
              <a:t>With AES a block is 16 bytes</a:t>
            </a:r>
          </a:p>
          <a:p>
            <a:r>
              <a:rPr lang="en-US" dirty="0"/>
              <a:t>Any other use is insecure and since most data is more than a block size ECB mode is rarely </a:t>
            </a:r>
            <a:r>
              <a:rPr lang="en-US" b="1" i="1" dirty="0"/>
              <a:t>intentionally</a:t>
            </a:r>
            <a:r>
              <a:rPr lang="en-US" dirty="0"/>
              <a:t> used</a:t>
            </a:r>
          </a:p>
          <a:p>
            <a:r>
              <a:rPr lang="en-US" dirty="0"/>
              <a:t>Because it only works on a single block it doesn’t use an IV or nonce like other modes</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440838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171D-BF4F-7F45-AD0B-CE207190C05E}"/>
              </a:ext>
            </a:extLst>
          </p:cNvPr>
          <p:cNvSpPr>
            <a:spLocks noGrp="1"/>
          </p:cNvSpPr>
          <p:nvPr>
            <p:ph type="title"/>
          </p:nvPr>
        </p:nvSpPr>
        <p:spPr/>
        <p:txBody>
          <a:bodyPr/>
          <a:lstStyle/>
          <a:p>
            <a:r>
              <a:rPr lang="en-US" dirty="0"/>
              <a:t>ECB Mode cont’d</a:t>
            </a:r>
          </a:p>
        </p:txBody>
      </p:sp>
      <p:sp>
        <p:nvSpPr>
          <p:cNvPr id="3" name="Content Placeholder 2">
            <a:extLst>
              <a:ext uri="{FF2B5EF4-FFF2-40B4-BE49-F238E27FC236}">
                <a16:creationId xmlns:a16="http://schemas.microsoft.com/office/drawing/2014/main" id="{D259622C-AEC7-C045-9C62-435BC63C525A}"/>
              </a:ext>
            </a:extLst>
          </p:cNvPr>
          <p:cNvSpPr>
            <a:spLocks noGrp="1"/>
          </p:cNvSpPr>
          <p:nvPr>
            <p:ph idx="1"/>
          </p:nvPr>
        </p:nvSpPr>
        <p:spPr/>
        <p:txBody>
          <a:bodyPr/>
          <a:lstStyle/>
          <a:p>
            <a:r>
              <a:rPr lang="en-US" dirty="0"/>
              <a:t>Default mode with Java when using the standard Sun crypto provider is ECB mode</a:t>
            </a:r>
          </a:p>
          <a:p>
            <a:pPr lvl="1"/>
            <a:endParaRPr lang="en-US" dirty="0"/>
          </a:p>
        </p:txBody>
      </p:sp>
      <p:pic>
        <p:nvPicPr>
          <p:cNvPr id="6" name="Picture 5">
            <a:extLst>
              <a:ext uri="{FF2B5EF4-FFF2-40B4-BE49-F238E27FC236}">
                <a16:creationId xmlns:a16="http://schemas.microsoft.com/office/drawing/2014/main" id="{6EF32635-0B17-7242-BC13-224F3A9808EC}"/>
              </a:ext>
            </a:extLst>
          </p:cNvPr>
          <p:cNvPicPr>
            <a:picLocks noChangeAspect="1"/>
          </p:cNvPicPr>
          <p:nvPr/>
        </p:nvPicPr>
        <p:blipFill>
          <a:blip r:embed="rId3"/>
          <a:stretch>
            <a:fillRect/>
          </a:stretch>
        </p:blipFill>
        <p:spPr>
          <a:xfrm>
            <a:off x="745604" y="3429000"/>
            <a:ext cx="10714513" cy="907231"/>
          </a:xfrm>
          <a:prstGeom prst="rect">
            <a:avLst/>
          </a:prstGeom>
        </p:spPr>
      </p:pic>
    </p:spTree>
    <p:extLst>
      <p:ext uri="{BB962C8B-B14F-4D97-AF65-F5344CB8AC3E}">
        <p14:creationId xmlns:p14="http://schemas.microsoft.com/office/powerpoint/2010/main" val="3905050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BA1F-623F-A04A-99FD-72D8E3D5D508}"/>
              </a:ext>
            </a:extLst>
          </p:cNvPr>
          <p:cNvSpPr>
            <a:spLocks noGrp="1"/>
          </p:cNvSpPr>
          <p:nvPr>
            <p:ph type="title"/>
          </p:nvPr>
        </p:nvSpPr>
        <p:spPr/>
        <p:txBody>
          <a:bodyPr/>
          <a:lstStyle/>
          <a:p>
            <a:r>
              <a:rPr lang="en-US" dirty="0"/>
              <a:t>ECB Mode cont’d</a:t>
            </a:r>
          </a:p>
        </p:txBody>
      </p:sp>
      <p:sp>
        <p:nvSpPr>
          <p:cNvPr id="3" name="Content Placeholder 2">
            <a:extLst>
              <a:ext uri="{FF2B5EF4-FFF2-40B4-BE49-F238E27FC236}">
                <a16:creationId xmlns:a16="http://schemas.microsoft.com/office/drawing/2014/main" id="{3091380F-9D98-4441-974F-053C57D2A082}"/>
              </a:ext>
            </a:extLst>
          </p:cNvPr>
          <p:cNvSpPr>
            <a:spLocks noGrp="1"/>
          </p:cNvSpPr>
          <p:nvPr>
            <p:ph idx="1"/>
          </p:nvPr>
        </p:nvSpPr>
        <p:spPr/>
        <p:txBody>
          <a:bodyPr/>
          <a:lstStyle/>
          <a:p>
            <a:r>
              <a:rPr lang="en-US" dirty="0"/>
              <a:t>ECB mode is the default mode when using </a:t>
            </a:r>
            <a:r>
              <a:rPr lang="en-US" dirty="0" err="1"/>
              <a:t>pycrypto</a:t>
            </a:r>
            <a:r>
              <a:rPr lang="en-US" dirty="0"/>
              <a:t> as well</a:t>
            </a:r>
          </a:p>
        </p:txBody>
      </p:sp>
      <p:pic>
        <p:nvPicPr>
          <p:cNvPr id="4" name="Picture 3">
            <a:extLst>
              <a:ext uri="{FF2B5EF4-FFF2-40B4-BE49-F238E27FC236}">
                <a16:creationId xmlns:a16="http://schemas.microsoft.com/office/drawing/2014/main" id="{306D1D38-D9A4-3F4A-AA1C-3A34B0C94C8B}"/>
              </a:ext>
            </a:extLst>
          </p:cNvPr>
          <p:cNvPicPr>
            <a:picLocks noChangeAspect="1"/>
          </p:cNvPicPr>
          <p:nvPr/>
        </p:nvPicPr>
        <p:blipFill>
          <a:blip r:embed="rId3"/>
          <a:stretch>
            <a:fillRect/>
          </a:stretch>
        </p:blipFill>
        <p:spPr>
          <a:xfrm>
            <a:off x="1032394" y="2944981"/>
            <a:ext cx="10125075" cy="2714625"/>
          </a:xfrm>
          <a:prstGeom prst="rect">
            <a:avLst/>
          </a:prstGeom>
        </p:spPr>
      </p:pic>
    </p:spTree>
    <p:extLst>
      <p:ext uri="{BB962C8B-B14F-4D97-AF65-F5344CB8AC3E}">
        <p14:creationId xmlns:p14="http://schemas.microsoft.com/office/powerpoint/2010/main" val="2743013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ED98-78ED-8B4C-A273-142951CEDCF0}"/>
              </a:ext>
            </a:extLst>
          </p:cNvPr>
          <p:cNvSpPr>
            <a:spLocks noGrp="1"/>
          </p:cNvSpPr>
          <p:nvPr>
            <p:ph type="title"/>
          </p:nvPr>
        </p:nvSpPr>
        <p:spPr/>
        <p:txBody>
          <a:bodyPr/>
          <a:lstStyle/>
          <a:p>
            <a:r>
              <a:rPr lang="en-US" dirty="0"/>
              <a:t>AES CTR Mode</a:t>
            </a:r>
          </a:p>
        </p:txBody>
      </p:sp>
      <p:sp>
        <p:nvSpPr>
          <p:cNvPr id="3" name="Content Placeholder 2">
            <a:extLst>
              <a:ext uri="{FF2B5EF4-FFF2-40B4-BE49-F238E27FC236}">
                <a16:creationId xmlns:a16="http://schemas.microsoft.com/office/drawing/2014/main" id="{C9A204FA-9CEF-7D4C-B067-71DF30C4ED6E}"/>
              </a:ext>
            </a:extLst>
          </p:cNvPr>
          <p:cNvSpPr>
            <a:spLocks noGrp="1"/>
          </p:cNvSpPr>
          <p:nvPr>
            <p:ph idx="1"/>
          </p:nvPr>
        </p:nvSpPr>
        <p:spPr/>
        <p:txBody>
          <a:bodyPr>
            <a:normAutofit/>
          </a:bodyPr>
          <a:lstStyle/>
          <a:p>
            <a:r>
              <a:rPr lang="en-US" dirty="0"/>
              <a:t>IV is a 16 byte nonce</a:t>
            </a:r>
          </a:p>
          <a:p>
            <a:r>
              <a:rPr lang="en-US" dirty="0"/>
              <a:t>Implementations automatically increment the IV for each block that is encrypted</a:t>
            </a:r>
          </a:p>
          <a:p>
            <a:pPr lvl="1"/>
            <a:r>
              <a:rPr lang="en-US" dirty="0"/>
              <a:t>Hence the name “counter mode”</a:t>
            </a:r>
          </a:p>
          <a:p>
            <a:r>
              <a:rPr lang="en-US" dirty="0"/>
              <a:t>If key is only used for encryption once then can safely use any IV</a:t>
            </a:r>
          </a:p>
          <a:p>
            <a:r>
              <a:rPr lang="en-US" dirty="0"/>
              <a:t>If key is used multiple times then IV is typically partitioned into a nonce space and a counter space</a:t>
            </a:r>
          </a:p>
          <a:p>
            <a:pPr lvl="1"/>
            <a:r>
              <a:rPr lang="en-US" dirty="0"/>
              <a:t>8 byte nonce and 8 byte counter</a:t>
            </a:r>
          </a:p>
          <a:p>
            <a:pPr lvl="1"/>
            <a:r>
              <a:rPr lang="en-US" dirty="0"/>
              <a:t>12 byte nonce and 4 byte counter</a:t>
            </a:r>
          </a:p>
        </p:txBody>
      </p:sp>
    </p:spTree>
    <p:extLst>
      <p:ext uri="{BB962C8B-B14F-4D97-AF65-F5344CB8AC3E}">
        <p14:creationId xmlns:p14="http://schemas.microsoft.com/office/powerpoint/2010/main" val="106699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F7B96-74C4-4240-BCF7-D3DC487CA6E3}"/>
              </a:ext>
            </a:extLst>
          </p:cNvPr>
          <p:cNvSpPr>
            <a:spLocks noGrp="1"/>
          </p:cNvSpPr>
          <p:nvPr>
            <p:ph type="title"/>
          </p:nvPr>
        </p:nvSpPr>
        <p:spPr/>
        <p:txBody>
          <a:bodyPr/>
          <a:lstStyle/>
          <a:p>
            <a:r>
              <a:rPr lang="en-US" dirty="0"/>
              <a:t>AES CTR Mode IV Reuse</a:t>
            </a:r>
          </a:p>
        </p:txBody>
      </p:sp>
      <p:sp>
        <p:nvSpPr>
          <p:cNvPr id="3" name="Content Placeholder 2">
            <a:extLst>
              <a:ext uri="{FF2B5EF4-FFF2-40B4-BE49-F238E27FC236}">
                <a16:creationId xmlns:a16="http://schemas.microsoft.com/office/drawing/2014/main" id="{461F1EFF-9836-A041-8BE4-71431EDE60EC}"/>
              </a:ext>
            </a:extLst>
          </p:cNvPr>
          <p:cNvSpPr>
            <a:spLocks noGrp="1"/>
          </p:cNvSpPr>
          <p:nvPr>
            <p:ph idx="1"/>
          </p:nvPr>
        </p:nvSpPr>
        <p:spPr/>
        <p:txBody>
          <a:bodyPr>
            <a:normAutofit/>
          </a:bodyPr>
          <a:lstStyle/>
          <a:p>
            <a:r>
              <a:rPr lang="en-US" dirty="0"/>
              <a:t>If IV is reused creates possibility for an attack</a:t>
            </a:r>
          </a:p>
          <a:p>
            <a:pPr lvl="1"/>
            <a:r>
              <a:rPr lang="en-US" i="1" dirty="0"/>
              <a:t>C</a:t>
            </a:r>
            <a:r>
              <a:rPr lang="en-US" i="1" baseline="-25000" dirty="0"/>
              <a:t>1</a:t>
            </a:r>
            <a:r>
              <a:rPr lang="en-US" dirty="0"/>
              <a:t> ⊕ </a:t>
            </a:r>
            <a:r>
              <a:rPr lang="en-US" i="1" dirty="0"/>
              <a:t>C</a:t>
            </a:r>
            <a:r>
              <a:rPr lang="en-US" i="1" baseline="-25000" dirty="0"/>
              <a:t>2</a:t>
            </a:r>
            <a:r>
              <a:rPr lang="en-US" dirty="0"/>
              <a:t> = </a:t>
            </a:r>
            <a:r>
              <a:rPr lang="en-US" i="1" dirty="0"/>
              <a:t>P</a:t>
            </a:r>
            <a:r>
              <a:rPr lang="en-US" i="1" baseline="-25000" dirty="0"/>
              <a:t>1</a:t>
            </a:r>
            <a:r>
              <a:rPr lang="en-US" dirty="0"/>
              <a:t> ⊕ </a:t>
            </a:r>
            <a:r>
              <a:rPr lang="en-US" i="1" dirty="0"/>
              <a:t>P</a:t>
            </a:r>
            <a:r>
              <a:rPr lang="en-US" i="1" baseline="-25000" dirty="0"/>
              <a:t>2</a:t>
            </a:r>
            <a:endParaRPr lang="en-US" i="1" dirty="0"/>
          </a:p>
          <a:p>
            <a:r>
              <a:rPr lang="en-US" dirty="0"/>
              <a:t>Attacker cannot determine encryption key, but</a:t>
            </a:r>
          </a:p>
          <a:p>
            <a:pPr lvl="1"/>
            <a:r>
              <a:rPr lang="en-US" dirty="0"/>
              <a:t>May be able to use natural language processing or other means to determine data </a:t>
            </a:r>
          </a:p>
          <a:p>
            <a:r>
              <a:rPr lang="en-US" dirty="0"/>
              <a:t>The more cipher texts that are available the more likely an attacker can determine some or even all of the encrypted data</a:t>
            </a:r>
          </a:p>
          <a:p>
            <a:r>
              <a:rPr lang="en-US" dirty="0"/>
              <a:t>NIST “if any plaintext block that is encrypted using a given counter block is known ... This output allows any other plaintext blocks that are encrypted using the same counter block to be easily recovered from their associated ciphertext blocks. ”</a:t>
            </a:r>
          </a:p>
          <a:p>
            <a:endParaRPr lang="en-US" dirty="0"/>
          </a:p>
        </p:txBody>
      </p:sp>
    </p:spTree>
    <p:extLst>
      <p:ext uri="{BB962C8B-B14F-4D97-AF65-F5344CB8AC3E}">
        <p14:creationId xmlns:p14="http://schemas.microsoft.com/office/powerpoint/2010/main" val="4099982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022B5-8478-FB4B-B420-DDB6F5283EFF}"/>
              </a:ext>
            </a:extLst>
          </p:cNvPr>
          <p:cNvSpPr>
            <a:spLocks noGrp="1"/>
          </p:cNvSpPr>
          <p:nvPr>
            <p:ph type="title"/>
          </p:nvPr>
        </p:nvSpPr>
        <p:spPr/>
        <p:txBody>
          <a:bodyPr/>
          <a:lstStyle/>
          <a:p>
            <a:r>
              <a:rPr lang="en-US" dirty="0"/>
              <a:t>Me and Crypto</a:t>
            </a:r>
          </a:p>
        </p:txBody>
      </p:sp>
      <p:sp>
        <p:nvSpPr>
          <p:cNvPr id="3" name="Content Placeholder 2">
            <a:extLst>
              <a:ext uri="{FF2B5EF4-FFF2-40B4-BE49-F238E27FC236}">
                <a16:creationId xmlns:a16="http://schemas.microsoft.com/office/drawing/2014/main" id="{8145B286-DB6E-F145-948F-713DCCA53279}"/>
              </a:ext>
            </a:extLst>
          </p:cNvPr>
          <p:cNvSpPr>
            <a:spLocks noGrp="1"/>
          </p:cNvSpPr>
          <p:nvPr>
            <p:ph idx="1"/>
          </p:nvPr>
        </p:nvSpPr>
        <p:spPr/>
        <p:txBody>
          <a:bodyPr/>
          <a:lstStyle/>
          <a:p>
            <a:r>
              <a:rPr lang="en-US" dirty="0"/>
              <a:t>I’m not a crypto expert</a:t>
            </a:r>
          </a:p>
          <a:p>
            <a:r>
              <a:rPr lang="en-US" dirty="0"/>
              <a:t>I’m not even an applied crypto expert</a:t>
            </a:r>
          </a:p>
          <a:p>
            <a:r>
              <a:rPr lang="en-US" dirty="0"/>
              <a:t>But I have learned a lot of the mistakes that developers make when implementing crypto in their software</a:t>
            </a:r>
          </a:p>
        </p:txBody>
      </p:sp>
    </p:spTree>
    <p:extLst>
      <p:ext uri="{BB962C8B-B14F-4D97-AF65-F5344CB8AC3E}">
        <p14:creationId xmlns:p14="http://schemas.microsoft.com/office/powerpoint/2010/main" val="118675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864B-942F-C842-8BD5-1ADA8B57D542}"/>
              </a:ext>
            </a:extLst>
          </p:cNvPr>
          <p:cNvSpPr>
            <a:spLocks noGrp="1"/>
          </p:cNvSpPr>
          <p:nvPr>
            <p:ph type="title"/>
          </p:nvPr>
        </p:nvSpPr>
        <p:spPr/>
        <p:txBody>
          <a:bodyPr/>
          <a:lstStyle/>
          <a:p>
            <a:r>
              <a:rPr lang="en-US" dirty="0"/>
              <a:t>AES CTR Mode Reuse IV</a:t>
            </a:r>
          </a:p>
        </p:txBody>
      </p:sp>
      <p:pic>
        <p:nvPicPr>
          <p:cNvPr id="4" name="Content Placeholder 3">
            <a:extLst>
              <a:ext uri="{FF2B5EF4-FFF2-40B4-BE49-F238E27FC236}">
                <a16:creationId xmlns:a16="http://schemas.microsoft.com/office/drawing/2014/main" id="{E4F9E7FB-A496-9246-B068-6A8FDBDFE4AE}"/>
              </a:ext>
            </a:extLst>
          </p:cNvPr>
          <p:cNvPicPr>
            <a:picLocks noGrp="1" noChangeAspect="1"/>
          </p:cNvPicPr>
          <p:nvPr>
            <p:ph idx="1"/>
          </p:nvPr>
        </p:nvPicPr>
        <p:blipFill>
          <a:blip r:embed="rId3"/>
          <a:stretch>
            <a:fillRect/>
          </a:stretch>
        </p:blipFill>
        <p:spPr>
          <a:xfrm>
            <a:off x="4329215" y="1580690"/>
            <a:ext cx="2708910" cy="4554855"/>
          </a:xfrm>
          <a:prstGeom prst="rect">
            <a:avLst/>
          </a:prstGeom>
        </p:spPr>
      </p:pic>
    </p:spTree>
    <p:extLst>
      <p:ext uri="{BB962C8B-B14F-4D97-AF65-F5344CB8AC3E}">
        <p14:creationId xmlns:p14="http://schemas.microsoft.com/office/powerpoint/2010/main" val="101904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1EF9-F806-C84B-92DF-5FD02944544F}"/>
              </a:ext>
            </a:extLst>
          </p:cNvPr>
          <p:cNvSpPr>
            <a:spLocks noGrp="1"/>
          </p:cNvSpPr>
          <p:nvPr>
            <p:ph type="title"/>
          </p:nvPr>
        </p:nvSpPr>
        <p:spPr/>
        <p:txBody>
          <a:bodyPr/>
          <a:lstStyle/>
          <a:p>
            <a:r>
              <a:rPr lang="en-US" dirty="0"/>
              <a:t>Problem #1: Explicit Reuse of IV</a:t>
            </a:r>
          </a:p>
        </p:txBody>
      </p:sp>
      <p:sp>
        <p:nvSpPr>
          <p:cNvPr id="3" name="Content Placeholder 2">
            <a:extLst>
              <a:ext uri="{FF2B5EF4-FFF2-40B4-BE49-F238E27FC236}">
                <a16:creationId xmlns:a16="http://schemas.microsoft.com/office/drawing/2014/main" id="{D5B985DC-E9A6-824C-BAAF-2A9AB151E5B8}"/>
              </a:ext>
            </a:extLst>
          </p:cNvPr>
          <p:cNvSpPr>
            <a:spLocks noGrp="1"/>
          </p:cNvSpPr>
          <p:nvPr>
            <p:ph idx="1"/>
          </p:nvPr>
        </p:nvSpPr>
        <p:spPr/>
        <p:txBody>
          <a:bodyPr/>
          <a:lstStyle/>
          <a:p>
            <a:r>
              <a:rPr lang="en-US" dirty="0"/>
              <a:t>Key/IV pair is explicitly reused</a:t>
            </a:r>
          </a:p>
          <a:p>
            <a:r>
              <a:rPr lang="en-US" dirty="0"/>
              <a:t>For example, encrypt data multiple times using a single key and an IV of 0</a:t>
            </a:r>
          </a:p>
        </p:txBody>
      </p:sp>
    </p:spTree>
    <p:extLst>
      <p:ext uri="{BB962C8B-B14F-4D97-AF65-F5344CB8AC3E}">
        <p14:creationId xmlns:p14="http://schemas.microsoft.com/office/powerpoint/2010/main" val="124837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7B5E-684C-384F-A74E-4144D29337DC}"/>
              </a:ext>
            </a:extLst>
          </p:cNvPr>
          <p:cNvSpPr>
            <a:spLocks noGrp="1"/>
          </p:cNvSpPr>
          <p:nvPr>
            <p:ph type="title"/>
          </p:nvPr>
        </p:nvSpPr>
        <p:spPr/>
        <p:txBody>
          <a:bodyPr/>
          <a:lstStyle/>
          <a:p>
            <a:r>
              <a:rPr lang="en-US" dirty="0"/>
              <a:t>Problem #2: Implicit Reuse of Counter</a:t>
            </a:r>
          </a:p>
        </p:txBody>
      </p:sp>
      <p:sp>
        <p:nvSpPr>
          <p:cNvPr id="3" name="Content Placeholder 2">
            <a:extLst>
              <a:ext uri="{FF2B5EF4-FFF2-40B4-BE49-F238E27FC236}">
                <a16:creationId xmlns:a16="http://schemas.microsoft.com/office/drawing/2014/main" id="{87372870-A3EE-9B41-BFC8-098441D4B9C3}"/>
              </a:ext>
            </a:extLst>
          </p:cNvPr>
          <p:cNvSpPr>
            <a:spLocks noGrp="1"/>
          </p:cNvSpPr>
          <p:nvPr>
            <p:ph idx="1"/>
          </p:nvPr>
        </p:nvSpPr>
        <p:spPr/>
        <p:txBody>
          <a:bodyPr>
            <a:normAutofit lnSpcReduction="10000"/>
          </a:bodyPr>
          <a:lstStyle/>
          <a:p>
            <a:r>
              <a:rPr lang="en-US" dirty="0"/>
              <a:t>Key/IV pair is not reused, but there is overlap in counters</a:t>
            </a:r>
          </a:p>
          <a:p>
            <a:r>
              <a:rPr lang="en-US" dirty="0"/>
              <a:t>Remember the counter is incremented every time a block is encrypted</a:t>
            </a:r>
          </a:p>
          <a:p>
            <a:r>
              <a:rPr lang="en-US" dirty="0"/>
              <a:t>So if we start with IV of 0 and encrypt 16K of data at the end the counter will be at 1024</a:t>
            </a:r>
          </a:p>
          <a:p>
            <a:r>
              <a:rPr lang="en-US" dirty="0"/>
              <a:t>If we encrypt more data with the same key and IV of 1 then we will reuse 1023 IVs</a:t>
            </a:r>
          </a:p>
          <a:p>
            <a:r>
              <a:rPr lang="en-US" dirty="0"/>
              <a:t>I’ve seen an implementation that generated multiple random 16 byte IVs (not partitioned) and used them with same key.  Might be ok, but the more times something is encrypted and the larger the data that is encrypted the more likely there will be an overlap – thus creating a possibility for an attack.</a:t>
            </a:r>
          </a:p>
        </p:txBody>
      </p:sp>
    </p:spTree>
    <p:extLst>
      <p:ext uri="{BB962C8B-B14F-4D97-AF65-F5344CB8AC3E}">
        <p14:creationId xmlns:p14="http://schemas.microsoft.com/office/powerpoint/2010/main" val="3555326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D0AF-EC3A-B348-B956-B4658686DB9C}"/>
              </a:ext>
            </a:extLst>
          </p:cNvPr>
          <p:cNvSpPr>
            <a:spLocks noGrp="1"/>
          </p:cNvSpPr>
          <p:nvPr>
            <p:ph type="title"/>
          </p:nvPr>
        </p:nvSpPr>
        <p:spPr/>
        <p:txBody>
          <a:bodyPr/>
          <a:lstStyle/>
          <a:p>
            <a:r>
              <a:rPr lang="en-US" dirty="0"/>
              <a:t>AES GCM Mode</a:t>
            </a:r>
          </a:p>
        </p:txBody>
      </p:sp>
      <p:sp>
        <p:nvSpPr>
          <p:cNvPr id="3" name="Content Placeholder 2">
            <a:extLst>
              <a:ext uri="{FF2B5EF4-FFF2-40B4-BE49-F238E27FC236}">
                <a16:creationId xmlns:a16="http://schemas.microsoft.com/office/drawing/2014/main" id="{299AE9CD-B663-1845-A477-8953A7253DA1}"/>
              </a:ext>
            </a:extLst>
          </p:cNvPr>
          <p:cNvSpPr>
            <a:spLocks noGrp="1"/>
          </p:cNvSpPr>
          <p:nvPr>
            <p:ph idx="1"/>
          </p:nvPr>
        </p:nvSpPr>
        <p:spPr/>
        <p:txBody>
          <a:bodyPr>
            <a:normAutofit/>
          </a:bodyPr>
          <a:lstStyle/>
          <a:p>
            <a:r>
              <a:rPr lang="en-US" dirty="0"/>
              <a:t>Built on CTR mode</a:t>
            </a:r>
          </a:p>
          <a:p>
            <a:pPr lvl="1"/>
            <a:r>
              <a:rPr lang="en-US" dirty="0"/>
              <a:t>Takes developer provided nonce to generate an IV</a:t>
            </a:r>
          </a:p>
          <a:p>
            <a:pPr lvl="1"/>
            <a:r>
              <a:rPr lang="en-US" dirty="0"/>
              <a:t>Repeated use of nonce with key creates possibilities of attack</a:t>
            </a:r>
          </a:p>
          <a:p>
            <a:r>
              <a:rPr lang="en-US" dirty="0"/>
              <a:t>Provides authenticated encryption through the use of tags</a:t>
            </a:r>
          </a:p>
          <a:p>
            <a:r>
              <a:rPr lang="en-US" dirty="0"/>
              <a:t>“AES GCM is brittle, it doesn’t bend – it breaks”</a:t>
            </a:r>
          </a:p>
          <a:p>
            <a:endParaRPr lang="en-US" dirty="0"/>
          </a:p>
          <a:p>
            <a:endParaRPr lang="en-US" dirty="0"/>
          </a:p>
        </p:txBody>
      </p:sp>
      <p:pic>
        <p:nvPicPr>
          <p:cNvPr id="5" name="Picture 4" descr="A yellow sign with black text&#10;&#10;Description automatically generated">
            <a:extLst>
              <a:ext uri="{FF2B5EF4-FFF2-40B4-BE49-F238E27FC236}">
                <a16:creationId xmlns:a16="http://schemas.microsoft.com/office/drawing/2014/main" id="{0BD750C3-9DCE-3B4B-ADC1-D1D210A8961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254836" y="3937087"/>
            <a:ext cx="2135332" cy="2135332"/>
          </a:xfrm>
          <a:prstGeom prst="rect">
            <a:avLst/>
          </a:prstGeom>
        </p:spPr>
      </p:pic>
    </p:spTree>
    <p:extLst>
      <p:ext uri="{BB962C8B-B14F-4D97-AF65-F5344CB8AC3E}">
        <p14:creationId xmlns:p14="http://schemas.microsoft.com/office/powerpoint/2010/main" val="1061976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FCFB1-B534-B744-8F14-E452CBBA1AE1}"/>
              </a:ext>
            </a:extLst>
          </p:cNvPr>
          <p:cNvSpPr>
            <a:spLocks noGrp="1"/>
          </p:cNvSpPr>
          <p:nvPr>
            <p:ph type="title"/>
          </p:nvPr>
        </p:nvSpPr>
        <p:spPr/>
        <p:txBody>
          <a:bodyPr/>
          <a:lstStyle/>
          <a:p>
            <a:r>
              <a:rPr lang="en-US" dirty="0"/>
              <a:t>AES GCM Nonce</a:t>
            </a:r>
          </a:p>
        </p:txBody>
      </p:sp>
      <p:sp>
        <p:nvSpPr>
          <p:cNvPr id="3" name="Content Placeholder 2">
            <a:extLst>
              <a:ext uri="{FF2B5EF4-FFF2-40B4-BE49-F238E27FC236}">
                <a16:creationId xmlns:a16="http://schemas.microsoft.com/office/drawing/2014/main" id="{6CDE9960-952A-FC41-8F7D-3935D643E592}"/>
              </a:ext>
            </a:extLst>
          </p:cNvPr>
          <p:cNvSpPr>
            <a:spLocks noGrp="1"/>
          </p:cNvSpPr>
          <p:nvPr>
            <p:ph idx="1"/>
          </p:nvPr>
        </p:nvSpPr>
        <p:spPr/>
        <p:txBody>
          <a:bodyPr/>
          <a:lstStyle/>
          <a:p>
            <a:r>
              <a:rPr lang="en-US" dirty="0"/>
              <a:t>The nonce is used to generate an IV</a:t>
            </a:r>
          </a:p>
          <a:p>
            <a:pPr lvl="1"/>
            <a:r>
              <a:rPr lang="en-US" dirty="0"/>
              <a:t>NIST recommends a 12 byte nonce “to promote interoperability, efficiency, and simplicity of design.”</a:t>
            </a:r>
          </a:p>
          <a:p>
            <a:pPr lvl="1"/>
            <a:r>
              <a:rPr lang="en-US" dirty="0"/>
              <a:t>Also improves security ”As long as the IV is 96 bits there is never a collision in the CTR mode encryption.”</a:t>
            </a:r>
          </a:p>
          <a:p>
            <a:pPr lvl="1"/>
            <a:r>
              <a:rPr lang="en-US" dirty="0"/>
              <a:t>When using randomly generated IVs NIST recommends a maximum of 2</a:t>
            </a:r>
            <a:r>
              <a:rPr lang="en-US" baseline="30000" dirty="0"/>
              <a:t>32</a:t>
            </a:r>
            <a:r>
              <a:rPr lang="en-US" dirty="0"/>
              <a:t> IVs with a specific key</a:t>
            </a:r>
          </a:p>
          <a:p>
            <a:pPr lvl="1"/>
            <a:r>
              <a:rPr lang="en-US" dirty="0"/>
              <a:t>“if even one IV is ever repeated, then the implementation may be vulnerable to the forgery attacks…   In practice, this requirement is almost as important as the secrecy of the key. “</a:t>
            </a:r>
          </a:p>
        </p:txBody>
      </p:sp>
    </p:spTree>
    <p:extLst>
      <p:ext uri="{BB962C8B-B14F-4D97-AF65-F5344CB8AC3E}">
        <p14:creationId xmlns:p14="http://schemas.microsoft.com/office/powerpoint/2010/main" val="289262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5BF68-D68C-EA49-A2C8-6A087D036EBD}"/>
              </a:ext>
            </a:extLst>
          </p:cNvPr>
          <p:cNvSpPr>
            <a:spLocks noGrp="1"/>
          </p:cNvSpPr>
          <p:nvPr>
            <p:ph type="title"/>
          </p:nvPr>
        </p:nvSpPr>
        <p:spPr/>
        <p:txBody>
          <a:bodyPr/>
          <a:lstStyle/>
          <a:p>
            <a:r>
              <a:rPr lang="en-US" dirty="0"/>
              <a:t>AES GCM Maximum Encrypted Data</a:t>
            </a:r>
          </a:p>
        </p:txBody>
      </p:sp>
      <p:sp>
        <p:nvSpPr>
          <p:cNvPr id="3" name="Content Placeholder 2">
            <a:extLst>
              <a:ext uri="{FF2B5EF4-FFF2-40B4-BE49-F238E27FC236}">
                <a16:creationId xmlns:a16="http://schemas.microsoft.com/office/drawing/2014/main" id="{4AB0DF8D-031A-7841-94D3-BB2C1B159400}"/>
              </a:ext>
            </a:extLst>
          </p:cNvPr>
          <p:cNvSpPr>
            <a:spLocks noGrp="1"/>
          </p:cNvSpPr>
          <p:nvPr>
            <p:ph idx="1"/>
          </p:nvPr>
        </p:nvSpPr>
        <p:spPr/>
        <p:txBody>
          <a:bodyPr/>
          <a:lstStyle/>
          <a:p>
            <a:r>
              <a:rPr lang="en-US" dirty="0"/>
              <a:t>There is a 64 GB – 64 byte limit on the amount of data that can be securely encrypted with a key/IV pair</a:t>
            </a:r>
          </a:p>
          <a:p>
            <a:r>
              <a:rPr lang="en-US" dirty="0"/>
              <a:t>If you go over that limit reduces security</a:t>
            </a:r>
          </a:p>
          <a:p>
            <a:pPr lvl="1"/>
            <a:r>
              <a:rPr lang="en-US" dirty="0"/>
              <a:t>Could get to the point that an attacker could forge messages</a:t>
            </a:r>
          </a:p>
          <a:p>
            <a:endParaRPr lang="en-US" dirty="0"/>
          </a:p>
        </p:txBody>
      </p:sp>
    </p:spTree>
    <p:extLst>
      <p:ext uri="{BB962C8B-B14F-4D97-AF65-F5344CB8AC3E}">
        <p14:creationId xmlns:p14="http://schemas.microsoft.com/office/powerpoint/2010/main" val="2253857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A4874-B7D6-6E45-B237-C6813691A15B}"/>
              </a:ext>
            </a:extLst>
          </p:cNvPr>
          <p:cNvSpPr>
            <a:spLocks noGrp="1"/>
          </p:cNvSpPr>
          <p:nvPr>
            <p:ph type="title"/>
          </p:nvPr>
        </p:nvSpPr>
        <p:spPr/>
        <p:txBody>
          <a:bodyPr/>
          <a:lstStyle/>
          <a:p>
            <a:r>
              <a:rPr lang="en-US" dirty="0"/>
              <a:t>GCM Authentication Tag Length</a:t>
            </a:r>
          </a:p>
        </p:txBody>
      </p:sp>
      <p:sp>
        <p:nvSpPr>
          <p:cNvPr id="3" name="Content Placeholder 2">
            <a:extLst>
              <a:ext uri="{FF2B5EF4-FFF2-40B4-BE49-F238E27FC236}">
                <a16:creationId xmlns:a16="http://schemas.microsoft.com/office/drawing/2014/main" id="{D5208420-2A0E-6E40-9904-521467D19A06}"/>
              </a:ext>
            </a:extLst>
          </p:cNvPr>
          <p:cNvSpPr>
            <a:spLocks noGrp="1"/>
          </p:cNvSpPr>
          <p:nvPr>
            <p:ph idx="1"/>
          </p:nvPr>
        </p:nvSpPr>
        <p:spPr/>
        <p:txBody>
          <a:bodyPr/>
          <a:lstStyle/>
          <a:p>
            <a:r>
              <a:rPr lang="en-US" dirty="0"/>
              <a:t>Authentication tag is used to verify the integrity of the data</a:t>
            </a:r>
          </a:p>
          <a:p>
            <a:r>
              <a:rPr lang="en-US" dirty="0"/>
              <a:t>Tags can be 32, 64, 96, 104, 112, 120 or 128 bits long</a:t>
            </a:r>
          </a:p>
          <a:p>
            <a:r>
              <a:rPr lang="en-US" dirty="0"/>
              <a:t>Always prefer 128 bit tags</a:t>
            </a:r>
          </a:p>
          <a:p>
            <a:pPr lvl="1"/>
            <a:r>
              <a:rPr lang="en-US" dirty="0"/>
              <a:t>Provides the best security</a:t>
            </a:r>
          </a:p>
          <a:p>
            <a:pPr lvl="1"/>
            <a:r>
              <a:rPr lang="en-US" dirty="0"/>
              <a:t>Shorter tags increase the probability of an attacker successfully forging encrypted data</a:t>
            </a:r>
          </a:p>
          <a:p>
            <a:pPr lvl="1"/>
            <a:r>
              <a:rPr lang="en-US" dirty="0"/>
              <a:t>TLS and SSH GCM use 128 bit tags</a:t>
            </a:r>
          </a:p>
          <a:p>
            <a:r>
              <a:rPr lang="en-US" dirty="0"/>
              <a:t>Never mix tag lengths on a key</a:t>
            </a:r>
          </a:p>
          <a:p>
            <a:endParaRPr lang="en-US" dirty="0"/>
          </a:p>
          <a:p>
            <a:endParaRPr lang="en-US" dirty="0"/>
          </a:p>
        </p:txBody>
      </p:sp>
      <p:pic>
        <p:nvPicPr>
          <p:cNvPr id="5" name="Picture 4" descr="A close up of a sign&#10;&#10;Description automatically generated">
            <a:extLst>
              <a:ext uri="{FF2B5EF4-FFF2-40B4-BE49-F238E27FC236}">
                <a16:creationId xmlns:a16="http://schemas.microsoft.com/office/drawing/2014/main" id="{2691FAAD-E1F9-D243-B64B-BC471603153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52427" y="2039684"/>
            <a:ext cx="1721835" cy="1721835"/>
          </a:xfrm>
          <a:prstGeom prst="rect">
            <a:avLst/>
          </a:prstGeom>
        </p:spPr>
      </p:pic>
    </p:spTree>
    <p:extLst>
      <p:ext uri="{BB962C8B-B14F-4D97-AF65-F5344CB8AC3E}">
        <p14:creationId xmlns:p14="http://schemas.microsoft.com/office/powerpoint/2010/main" val="1542555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8941-2D8A-1645-8780-9D278FD139A0}"/>
              </a:ext>
            </a:extLst>
          </p:cNvPr>
          <p:cNvSpPr>
            <a:spLocks noGrp="1"/>
          </p:cNvSpPr>
          <p:nvPr>
            <p:ph type="title"/>
          </p:nvPr>
        </p:nvSpPr>
        <p:spPr/>
        <p:txBody>
          <a:bodyPr/>
          <a:lstStyle/>
          <a:p>
            <a:r>
              <a:rPr lang="en-US" dirty="0"/>
              <a:t>AES CBC Mode</a:t>
            </a:r>
          </a:p>
        </p:txBody>
      </p:sp>
      <p:sp>
        <p:nvSpPr>
          <p:cNvPr id="3" name="Content Placeholder 2">
            <a:extLst>
              <a:ext uri="{FF2B5EF4-FFF2-40B4-BE49-F238E27FC236}">
                <a16:creationId xmlns:a16="http://schemas.microsoft.com/office/drawing/2014/main" id="{7687DAFD-E810-5A41-8C1B-47A2E6995994}"/>
              </a:ext>
            </a:extLst>
          </p:cNvPr>
          <p:cNvSpPr>
            <a:spLocks noGrp="1"/>
          </p:cNvSpPr>
          <p:nvPr>
            <p:ph idx="1"/>
          </p:nvPr>
        </p:nvSpPr>
        <p:spPr/>
        <p:txBody>
          <a:bodyPr/>
          <a:lstStyle/>
          <a:p>
            <a:r>
              <a:rPr lang="en-US" dirty="0"/>
              <a:t>Takes developer provided 16 byte IV</a:t>
            </a:r>
          </a:p>
          <a:p>
            <a:pPr lvl="1"/>
            <a:r>
              <a:rPr lang="en-US" dirty="0"/>
              <a:t>IVs should not be predictable to an attacker</a:t>
            </a:r>
          </a:p>
          <a:p>
            <a:pPr lvl="1"/>
            <a:r>
              <a:rPr lang="en-US" dirty="0"/>
              <a:t>IVs should not be reused</a:t>
            </a:r>
          </a:p>
          <a:p>
            <a:r>
              <a:rPr lang="en-US" dirty="0"/>
              <a:t>Not authenticated</a:t>
            </a:r>
          </a:p>
          <a:p>
            <a:endParaRPr lang="en-US" dirty="0"/>
          </a:p>
        </p:txBody>
      </p:sp>
    </p:spTree>
    <p:extLst>
      <p:ext uri="{BB962C8B-B14F-4D97-AF65-F5344CB8AC3E}">
        <p14:creationId xmlns:p14="http://schemas.microsoft.com/office/powerpoint/2010/main" val="595865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62F4-C199-344A-89E7-988592B01A83}"/>
              </a:ext>
            </a:extLst>
          </p:cNvPr>
          <p:cNvSpPr>
            <a:spLocks noGrp="1"/>
          </p:cNvSpPr>
          <p:nvPr>
            <p:ph type="title"/>
          </p:nvPr>
        </p:nvSpPr>
        <p:spPr/>
        <p:txBody>
          <a:bodyPr/>
          <a:lstStyle/>
          <a:p>
            <a:r>
              <a:rPr lang="en-US" dirty="0"/>
              <a:t>AES CBC Mode IV Value</a:t>
            </a:r>
          </a:p>
        </p:txBody>
      </p:sp>
      <p:sp>
        <p:nvSpPr>
          <p:cNvPr id="3" name="Content Placeholder 2">
            <a:extLst>
              <a:ext uri="{FF2B5EF4-FFF2-40B4-BE49-F238E27FC236}">
                <a16:creationId xmlns:a16="http://schemas.microsoft.com/office/drawing/2014/main" id="{498684D1-FFE4-B543-987D-B6D91DE52CEA}"/>
              </a:ext>
            </a:extLst>
          </p:cNvPr>
          <p:cNvSpPr>
            <a:spLocks noGrp="1"/>
          </p:cNvSpPr>
          <p:nvPr>
            <p:ph idx="1"/>
          </p:nvPr>
        </p:nvSpPr>
        <p:spPr/>
        <p:txBody>
          <a:bodyPr/>
          <a:lstStyle/>
          <a:p>
            <a:r>
              <a:rPr lang="en-US" dirty="0"/>
              <a:t>When encrypting IV must be unpredictable to an attacker that can cause plaintext to be encrypted</a:t>
            </a:r>
          </a:p>
          <a:p>
            <a:pPr lvl="1"/>
            <a:r>
              <a:rPr lang="en-US" dirty="0"/>
              <a:t>Usually done by generating a random IV</a:t>
            </a:r>
          </a:p>
          <a:p>
            <a:pPr lvl="1"/>
            <a:r>
              <a:rPr lang="en-US" dirty="0"/>
              <a:t>Other non-random constructs can also work</a:t>
            </a:r>
          </a:p>
          <a:p>
            <a:r>
              <a:rPr lang="en-US" dirty="0"/>
              <a:t>IV must also be a nonce</a:t>
            </a:r>
          </a:p>
          <a:p>
            <a:r>
              <a:rPr lang="en-US" dirty="0"/>
              <a:t>I’ve seen implementations with very predictable IV values</a:t>
            </a:r>
          </a:p>
          <a:p>
            <a:pPr lvl="1"/>
            <a:r>
              <a:rPr lang="en-US" dirty="0"/>
              <a:t>Compile time constants</a:t>
            </a:r>
          </a:p>
          <a:p>
            <a:pPr lvl="1"/>
            <a:r>
              <a:rPr lang="en-US" dirty="0"/>
              <a:t>Generated randomly once, but then repeatedly used with the same key</a:t>
            </a:r>
          </a:p>
        </p:txBody>
      </p:sp>
    </p:spTree>
    <p:extLst>
      <p:ext uri="{BB962C8B-B14F-4D97-AF65-F5344CB8AC3E}">
        <p14:creationId xmlns:p14="http://schemas.microsoft.com/office/powerpoint/2010/main" val="2085763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35C6-1B7B-D446-8926-1E070AFD6BEA}"/>
              </a:ext>
            </a:extLst>
          </p:cNvPr>
          <p:cNvSpPr>
            <a:spLocks noGrp="1"/>
          </p:cNvSpPr>
          <p:nvPr>
            <p:ph type="title"/>
          </p:nvPr>
        </p:nvSpPr>
        <p:spPr/>
        <p:txBody>
          <a:bodyPr/>
          <a:lstStyle/>
          <a:p>
            <a:r>
              <a:rPr lang="en-US"/>
              <a:t>AES CBC Mode IV Length</a:t>
            </a:r>
            <a:endParaRPr lang="en-US" dirty="0"/>
          </a:p>
        </p:txBody>
      </p:sp>
      <p:sp>
        <p:nvSpPr>
          <p:cNvPr id="3" name="Content Placeholder 2">
            <a:extLst>
              <a:ext uri="{FF2B5EF4-FFF2-40B4-BE49-F238E27FC236}">
                <a16:creationId xmlns:a16="http://schemas.microsoft.com/office/drawing/2014/main" id="{3B973E5E-894B-654D-96F8-7594E51A043C}"/>
              </a:ext>
            </a:extLst>
          </p:cNvPr>
          <p:cNvSpPr>
            <a:spLocks noGrp="1"/>
          </p:cNvSpPr>
          <p:nvPr>
            <p:ph idx="1"/>
          </p:nvPr>
        </p:nvSpPr>
        <p:spPr/>
        <p:txBody>
          <a:bodyPr/>
          <a:lstStyle/>
          <a:p>
            <a:r>
              <a:rPr lang="en-US" dirty="0"/>
              <a:t>Should be 16 bytes</a:t>
            </a:r>
          </a:p>
          <a:p>
            <a:pPr lvl="1"/>
            <a:r>
              <a:rPr lang="en-US" dirty="0"/>
              <a:t>i.e. the AES block size</a:t>
            </a:r>
          </a:p>
          <a:p>
            <a:r>
              <a:rPr lang="en-US" dirty="0"/>
              <a:t>Sometimes see length of 32 bytes</a:t>
            </a:r>
          </a:p>
          <a:p>
            <a:pPr lvl="1"/>
            <a:r>
              <a:rPr lang="en-US" dirty="0"/>
              <a:t>Developers confusing block size and key size</a:t>
            </a:r>
          </a:p>
          <a:p>
            <a:pPr lvl="1"/>
            <a:r>
              <a:rPr lang="en-US" dirty="0"/>
              <a:t>This is not a security issue, however it’s a flashing yellow light to examine the crypto in greater detail – if the developer made this mistake perhaps (s)he made others as well</a:t>
            </a:r>
          </a:p>
          <a:p>
            <a:r>
              <a:rPr lang="en-US" dirty="0"/>
              <a:t>7 Zip once used a length of 8 bytes</a:t>
            </a:r>
          </a:p>
          <a:p>
            <a:pPr lvl="1"/>
            <a:r>
              <a:rPr lang="en-US" dirty="0"/>
              <a:t>No idea why that mistake was made</a:t>
            </a:r>
          </a:p>
          <a:p>
            <a:pPr lvl="1"/>
            <a:r>
              <a:rPr lang="en-US" dirty="0"/>
              <a:t>A potential security risk – </a:t>
            </a:r>
            <a:r>
              <a:rPr lang="en-US" b="1" i="1" dirty="0"/>
              <a:t>half the IV was predictable</a:t>
            </a:r>
          </a:p>
        </p:txBody>
      </p:sp>
      <p:pic>
        <p:nvPicPr>
          <p:cNvPr id="8" name="Picture 7" descr="A close up of a couple of street signs on a pole&#10;&#10;Description automatically generated">
            <a:extLst>
              <a:ext uri="{FF2B5EF4-FFF2-40B4-BE49-F238E27FC236}">
                <a16:creationId xmlns:a16="http://schemas.microsoft.com/office/drawing/2014/main" id="{7EC30489-CC20-E44F-B3A5-D20DE293D4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278341" y="4641273"/>
            <a:ext cx="1604754" cy="1331258"/>
          </a:xfrm>
          <a:prstGeom prst="rect">
            <a:avLst/>
          </a:prstGeom>
        </p:spPr>
      </p:pic>
    </p:spTree>
    <p:extLst>
      <p:ext uri="{BB962C8B-B14F-4D97-AF65-F5344CB8AC3E}">
        <p14:creationId xmlns:p14="http://schemas.microsoft.com/office/powerpoint/2010/main" val="319008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9" name="Picture 7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1" name="Oval 80">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3" name="Picture 82">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5" name="Picture 84">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7" name="Rectangle 8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8E8E8-DA67-8C4E-9D68-980DA6ADC9A0}"/>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sz="5400" b="0" i="0" kern="1200">
                <a:solidFill>
                  <a:srgbClr val="EBEBEB"/>
                </a:solidFill>
                <a:latin typeface="+mj-lt"/>
                <a:ea typeface="+mj-ea"/>
                <a:cs typeface="+mj-cs"/>
              </a:rPr>
              <a:t>Crypto Is Hard</a:t>
            </a:r>
          </a:p>
        </p:txBody>
      </p:sp>
      <p:sp>
        <p:nvSpPr>
          <p:cNvPr id="3" name="Text Placeholder 2">
            <a:extLst>
              <a:ext uri="{FF2B5EF4-FFF2-40B4-BE49-F238E27FC236}">
                <a16:creationId xmlns:a16="http://schemas.microsoft.com/office/drawing/2014/main" id="{630E6159-81F4-5049-B350-8A4C31846D91}"/>
              </a:ext>
            </a:extLst>
          </p:cNvPr>
          <p:cNvSpPr>
            <a:spLocks noGrp="1"/>
          </p:cNvSpPr>
          <p:nvPr>
            <p:ph type="body" idx="1"/>
          </p:nvPr>
        </p:nvSpPr>
        <p:spPr>
          <a:xfrm>
            <a:off x="7385967" y="4588329"/>
            <a:ext cx="4158334" cy="1621508"/>
          </a:xfrm>
        </p:spPr>
        <p:txBody>
          <a:bodyPr vert="horz" lIns="91440" tIns="45720" rIns="91440" bIns="45720" rtlCol="0" anchor="t">
            <a:normAutofit/>
          </a:bodyPr>
          <a:lstStyle/>
          <a:p>
            <a:endParaRPr lang="en-US" sz="1800">
              <a:solidFill>
                <a:schemeClr val="tx2">
                  <a:lumMod val="40000"/>
                  <a:lumOff val="60000"/>
                </a:schemeClr>
              </a:solidFill>
            </a:endParaRPr>
          </a:p>
        </p:txBody>
      </p:sp>
      <p:sp>
        <p:nvSpPr>
          <p:cNvPr id="91"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93" name="Freeform: Shape 92">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95" name="Rectangle 9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8" descr="A person sitting on a newspaper&#10;&#10;Description automatically generated">
            <a:extLst>
              <a:ext uri="{FF2B5EF4-FFF2-40B4-BE49-F238E27FC236}">
                <a16:creationId xmlns:a16="http://schemas.microsoft.com/office/drawing/2014/main" id="{B21AED49-1DF5-0040-88DC-21A1D1A652DE}"/>
              </a:ext>
            </a:extLst>
          </p:cNvPr>
          <p:cNvPicPr>
            <a:picLocks noChangeAspect="1"/>
          </p:cNvPicPr>
          <p:nvPr/>
        </p:nvPicPr>
        <p:blipFill>
          <a:blip r:embed="rId6"/>
          <a:stretch>
            <a:fillRect/>
          </a:stretch>
        </p:blipFill>
        <p:spPr>
          <a:xfrm>
            <a:off x="1109514" y="647698"/>
            <a:ext cx="4519237" cy="5562139"/>
          </a:xfrm>
          <a:prstGeom prst="rect">
            <a:avLst/>
          </a:prstGeom>
          <a:effectLst/>
        </p:spPr>
      </p:pic>
    </p:spTree>
    <p:extLst>
      <p:ext uri="{BB962C8B-B14F-4D97-AF65-F5344CB8AC3E}">
        <p14:creationId xmlns:p14="http://schemas.microsoft.com/office/powerpoint/2010/main" val="707051771"/>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F0FD-A039-4943-9392-300EE9961347}"/>
              </a:ext>
            </a:extLst>
          </p:cNvPr>
          <p:cNvSpPr>
            <a:spLocks noGrp="1"/>
          </p:cNvSpPr>
          <p:nvPr>
            <p:ph type="title"/>
          </p:nvPr>
        </p:nvSpPr>
        <p:spPr/>
        <p:txBody>
          <a:bodyPr/>
          <a:lstStyle/>
          <a:p>
            <a:r>
              <a:rPr lang="en-US" dirty="0"/>
              <a:t>Contrasting Modes</a:t>
            </a:r>
          </a:p>
        </p:txBody>
      </p:sp>
      <p:sp>
        <p:nvSpPr>
          <p:cNvPr id="3" name="Content Placeholder 2">
            <a:extLst>
              <a:ext uri="{FF2B5EF4-FFF2-40B4-BE49-F238E27FC236}">
                <a16:creationId xmlns:a16="http://schemas.microsoft.com/office/drawing/2014/main" id="{C8C8A49B-7707-1E41-AC95-4556C85AFB80}"/>
              </a:ext>
            </a:extLst>
          </p:cNvPr>
          <p:cNvSpPr>
            <a:spLocks noGrp="1"/>
          </p:cNvSpPr>
          <p:nvPr>
            <p:ph idx="1"/>
          </p:nvPr>
        </p:nvSpPr>
        <p:spPr/>
        <p:txBody>
          <a:bodyPr/>
          <a:lstStyle/>
          <a:p>
            <a:r>
              <a:rPr lang="en-US" dirty="0"/>
              <a:t>IVs are nonces</a:t>
            </a:r>
          </a:p>
          <a:p>
            <a:pPr lvl="1"/>
            <a:r>
              <a:rPr lang="en-US" dirty="0"/>
              <a:t>CBC, CTR and GCM all must provide nonce</a:t>
            </a:r>
          </a:p>
          <a:p>
            <a:r>
              <a:rPr lang="en-US" dirty="0"/>
              <a:t>With CBC mode an IV related issue can occur with a single use of a key/IV pair</a:t>
            </a:r>
          </a:p>
          <a:p>
            <a:r>
              <a:rPr lang="en-US" dirty="0"/>
              <a:t>With CTR and GCM modes an IV/nonce related issue cannot occur with a single use of a key/IV pair</a:t>
            </a:r>
          </a:p>
        </p:txBody>
      </p:sp>
    </p:spTree>
    <p:extLst>
      <p:ext uri="{BB962C8B-B14F-4D97-AF65-F5344CB8AC3E}">
        <p14:creationId xmlns:p14="http://schemas.microsoft.com/office/powerpoint/2010/main" val="4200548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33310-5935-BF49-B4D3-65658280793D}"/>
              </a:ext>
            </a:extLst>
          </p:cNvPr>
          <p:cNvSpPr>
            <a:spLocks noGrp="1"/>
          </p:cNvSpPr>
          <p:nvPr>
            <p:ph type="title"/>
          </p:nvPr>
        </p:nvSpPr>
        <p:spPr/>
        <p:txBody>
          <a:bodyPr/>
          <a:lstStyle/>
          <a:p>
            <a:r>
              <a:rPr lang="en-US" dirty="0"/>
              <a:t>Encrypting Too Much Data with a Single Key</a:t>
            </a:r>
          </a:p>
        </p:txBody>
      </p:sp>
      <p:sp>
        <p:nvSpPr>
          <p:cNvPr id="3" name="Content Placeholder 2">
            <a:extLst>
              <a:ext uri="{FF2B5EF4-FFF2-40B4-BE49-F238E27FC236}">
                <a16:creationId xmlns:a16="http://schemas.microsoft.com/office/drawing/2014/main" id="{D2631FAB-0C9C-7E45-9B18-D5A0801E9D86}"/>
              </a:ext>
            </a:extLst>
          </p:cNvPr>
          <p:cNvSpPr>
            <a:spLocks noGrp="1"/>
          </p:cNvSpPr>
          <p:nvPr>
            <p:ph idx="1"/>
          </p:nvPr>
        </p:nvSpPr>
        <p:spPr/>
        <p:txBody>
          <a:bodyPr>
            <a:normAutofit/>
          </a:bodyPr>
          <a:lstStyle/>
          <a:p>
            <a:r>
              <a:rPr lang="en-US" dirty="0"/>
              <a:t>Potential problem with any mode</a:t>
            </a:r>
          </a:p>
          <a:p>
            <a:r>
              <a:rPr lang="en-US" dirty="0"/>
              <a:t>”All block cipher modes leak some information.”</a:t>
            </a:r>
          </a:p>
          <a:p>
            <a:pPr lvl="1"/>
            <a:r>
              <a:rPr lang="en-US" dirty="0"/>
              <a:t>The more data encrypted with a particular key the more information that is leaked to an attacker, increasing the risk of a successful attack</a:t>
            </a:r>
          </a:p>
          <a:p>
            <a:r>
              <a:rPr lang="en-US" dirty="0"/>
              <a:t>With CBC mode older guidance had been to limit the amount of data encrypted to about 2</a:t>
            </a:r>
            <a:r>
              <a:rPr lang="en-US" baseline="30000" dirty="0"/>
              <a:t>32 </a:t>
            </a:r>
            <a:r>
              <a:rPr lang="en-US" dirty="0"/>
              <a:t>blocks and with CTR mode to about 2</a:t>
            </a:r>
            <a:r>
              <a:rPr lang="en-US" baseline="30000" dirty="0"/>
              <a:t>60 </a:t>
            </a:r>
            <a:r>
              <a:rPr lang="en-US" dirty="0"/>
              <a:t>blocks for a particular key</a:t>
            </a:r>
          </a:p>
          <a:p>
            <a:pPr lvl="1"/>
            <a:r>
              <a:rPr lang="en-US" dirty="0"/>
              <a:t>Doesn’t matter how many IVs/nonces are used</a:t>
            </a:r>
          </a:p>
          <a:p>
            <a:pPr lvl="1"/>
            <a:r>
              <a:rPr lang="en-US" dirty="0"/>
              <a:t>CTR was larger because there was no chance of collision due to birthday problem as there is with CBC</a:t>
            </a:r>
          </a:p>
        </p:txBody>
      </p:sp>
      <p:pic>
        <p:nvPicPr>
          <p:cNvPr id="4" name="Picture 3" descr="A picture containing drawing&#10;&#10;Description automatically generated">
            <a:extLst>
              <a:ext uri="{FF2B5EF4-FFF2-40B4-BE49-F238E27FC236}">
                <a16:creationId xmlns:a16="http://schemas.microsoft.com/office/drawing/2014/main" id="{69501B39-6445-7241-8E47-1B98DBA3FF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62675" y="1324157"/>
            <a:ext cx="1958544" cy="1457521"/>
          </a:xfrm>
          <a:prstGeom prst="rect">
            <a:avLst/>
          </a:prstGeom>
        </p:spPr>
      </p:pic>
    </p:spTree>
    <p:extLst>
      <p:ext uri="{BB962C8B-B14F-4D97-AF65-F5344CB8AC3E}">
        <p14:creationId xmlns:p14="http://schemas.microsoft.com/office/powerpoint/2010/main" val="20889714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7D3B-153F-6B45-8953-9F35337CDA82}"/>
              </a:ext>
            </a:extLst>
          </p:cNvPr>
          <p:cNvSpPr>
            <a:spLocks noGrp="1"/>
          </p:cNvSpPr>
          <p:nvPr>
            <p:ph type="title"/>
          </p:nvPr>
        </p:nvSpPr>
        <p:spPr/>
        <p:txBody>
          <a:bodyPr/>
          <a:lstStyle/>
          <a:p>
            <a:r>
              <a:rPr lang="en-US" dirty="0"/>
              <a:t>Encrypting Too Much Data with a Single Key cont’d</a:t>
            </a:r>
          </a:p>
        </p:txBody>
      </p:sp>
      <p:sp>
        <p:nvSpPr>
          <p:cNvPr id="3" name="Content Placeholder 2">
            <a:extLst>
              <a:ext uri="{FF2B5EF4-FFF2-40B4-BE49-F238E27FC236}">
                <a16:creationId xmlns:a16="http://schemas.microsoft.com/office/drawing/2014/main" id="{36C9CCCC-79E3-8C4B-AE32-F6271CE164ED}"/>
              </a:ext>
            </a:extLst>
          </p:cNvPr>
          <p:cNvSpPr>
            <a:spLocks noGrp="1"/>
          </p:cNvSpPr>
          <p:nvPr>
            <p:ph idx="1"/>
          </p:nvPr>
        </p:nvSpPr>
        <p:spPr/>
        <p:txBody>
          <a:bodyPr>
            <a:normAutofit/>
          </a:bodyPr>
          <a:lstStyle/>
          <a:p>
            <a:r>
              <a:rPr lang="en-US" dirty="0"/>
              <a:t>Recent research has found that CTR mode leaks other information</a:t>
            </a:r>
          </a:p>
          <a:p>
            <a:r>
              <a:rPr lang="en-US" dirty="0"/>
              <a:t>The authors of that paper recommend treating CTR mode similarly to CBC</a:t>
            </a:r>
          </a:p>
          <a:p>
            <a:r>
              <a:rPr lang="en-US" dirty="0"/>
              <a:t>May want to limit CTR mode to the range of 2</a:t>
            </a:r>
            <a:r>
              <a:rPr lang="en-US" baseline="30000" dirty="0"/>
              <a:t>32</a:t>
            </a:r>
            <a:r>
              <a:rPr lang="en-US" dirty="0"/>
              <a:t> blocks to 2</a:t>
            </a:r>
            <a:r>
              <a:rPr lang="en-US" baseline="30000" dirty="0"/>
              <a:t>40</a:t>
            </a:r>
            <a:r>
              <a:rPr lang="en-US" dirty="0"/>
              <a:t> blocks</a:t>
            </a:r>
          </a:p>
          <a:p>
            <a:pPr lvl="1"/>
            <a:r>
              <a:rPr lang="en-US" dirty="0"/>
              <a:t>That’s 64 GB to 16 TB</a:t>
            </a:r>
          </a:p>
          <a:p>
            <a:pPr marL="0" indent="0">
              <a:buNone/>
            </a:pPr>
            <a:endParaRPr lang="en-US" dirty="0"/>
          </a:p>
          <a:p>
            <a:endParaRPr lang="en-US" dirty="0"/>
          </a:p>
        </p:txBody>
      </p:sp>
    </p:spTree>
    <p:extLst>
      <p:ext uri="{BB962C8B-B14F-4D97-AF65-F5344CB8AC3E}">
        <p14:creationId xmlns:p14="http://schemas.microsoft.com/office/powerpoint/2010/main" val="2115102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041B-6EA0-7944-98BD-F4771BAB0AF0}"/>
              </a:ext>
            </a:extLst>
          </p:cNvPr>
          <p:cNvSpPr>
            <a:spLocks noGrp="1"/>
          </p:cNvSpPr>
          <p:nvPr>
            <p:ph type="title"/>
          </p:nvPr>
        </p:nvSpPr>
        <p:spPr/>
        <p:txBody>
          <a:bodyPr/>
          <a:lstStyle/>
          <a:p>
            <a:r>
              <a:rPr lang="en-US" dirty="0"/>
              <a:t>Encrypting Too Much Data with a Single Key cont’d</a:t>
            </a:r>
          </a:p>
        </p:txBody>
      </p:sp>
      <p:sp>
        <p:nvSpPr>
          <p:cNvPr id="3" name="Content Placeholder 2">
            <a:extLst>
              <a:ext uri="{FF2B5EF4-FFF2-40B4-BE49-F238E27FC236}">
                <a16:creationId xmlns:a16="http://schemas.microsoft.com/office/drawing/2014/main" id="{6D5FF824-C7BE-7D41-93D0-B28F4F6DECE2}"/>
              </a:ext>
            </a:extLst>
          </p:cNvPr>
          <p:cNvSpPr>
            <a:spLocks noGrp="1"/>
          </p:cNvSpPr>
          <p:nvPr>
            <p:ph idx="1"/>
          </p:nvPr>
        </p:nvSpPr>
        <p:spPr/>
        <p:txBody>
          <a:bodyPr/>
          <a:lstStyle/>
          <a:p>
            <a:r>
              <a:rPr lang="en-US" dirty="0"/>
              <a:t>Like with everything else in security it’s about how much risk you’re willing to accept</a:t>
            </a:r>
          </a:p>
          <a:p>
            <a:pPr lvl="1"/>
            <a:r>
              <a:rPr lang="en-US" dirty="0"/>
              <a:t>What kind of data are you protecting?</a:t>
            </a:r>
          </a:p>
          <a:p>
            <a:pPr lvl="1"/>
            <a:r>
              <a:rPr lang="en-US" dirty="0"/>
              <a:t>How long must the data be secure?</a:t>
            </a:r>
          </a:p>
          <a:p>
            <a:pPr lvl="1"/>
            <a:r>
              <a:rPr lang="en-US" dirty="0"/>
              <a:t>Can you rewrite data in the future to keep it safe?</a:t>
            </a:r>
          </a:p>
          <a:p>
            <a:pPr lvl="1"/>
            <a:r>
              <a:rPr lang="en-US" dirty="0"/>
              <a:t>Who’s your anticipated attacker?</a:t>
            </a:r>
          </a:p>
          <a:p>
            <a:r>
              <a:rPr lang="en-US" dirty="0"/>
              <a:t>If you have critical data, that needs to be secure for a long time and can’t be rewritten you may want to go much lower than 64 GB</a:t>
            </a:r>
          </a:p>
          <a:p>
            <a:pPr lvl="1"/>
            <a:r>
              <a:rPr lang="en-US" dirty="0"/>
              <a:t>Remember old saying from NSA: “attacks only get better; they never get worse”</a:t>
            </a:r>
          </a:p>
          <a:p>
            <a:endParaRPr lang="en-US" dirty="0"/>
          </a:p>
        </p:txBody>
      </p:sp>
    </p:spTree>
    <p:extLst>
      <p:ext uri="{BB962C8B-B14F-4D97-AF65-F5344CB8AC3E}">
        <p14:creationId xmlns:p14="http://schemas.microsoft.com/office/powerpoint/2010/main" val="148609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173CC-3AB8-7E43-B1CA-EEA532589A27}"/>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sz="5400" b="0" i="0" kern="1200">
                <a:solidFill>
                  <a:srgbClr val="EBEBEB"/>
                </a:solidFill>
                <a:latin typeface="+mj-lt"/>
                <a:ea typeface="+mj-ea"/>
                <a:cs typeface="+mj-cs"/>
              </a:rPr>
              <a:t>Outdated Crypto</a:t>
            </a: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27" name="Rectangle 26">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close up of a sign&#10;&#10;Description automatically generated">
            <a:extLst>
              <a:ext uri="{FF2B5EF4-FFF2-40B4-BE49-F238E27FC236}">
                <a16:creationId xmlns:a16="http://schemas.microsoft.com/office/drawing/2014/main" id="{1363A108-7AE7-B144-B5F0-F45394B1AF63}"/>
              </a:ext>
            </a:extLst>
          </p:cNvPr>
          <p:cNvPicPr>
            <a:picLocks noChangeAspect="1"/>
          </p:cNvPicPr>
          <p:nvPr/>
        </p:nvPicPr>
        <p:blipFill>
          <a:blip r:embed="rId7"/>
          <a:stretch>
            <a:fillRect/>
          </a:stretch>
        </p:blipFill>
        <p:spPr>
          <a:xfrm>
            <a:off x="643854" y="1350345"/>
            <a:ext cx="5450557" cy="4156845"/>
          </a:xfrm>
          <a:prstGeom prst="rect">
            <a:avLst/>
          </a:prstGeom>
          <a:effectLst/>
        </p:spPr>
      </p:pic>
    </p:spTree>
    <p:extLst>
      <p:ext uri="{BB962C8B-B14F-4D97-AF65-F5344CB8AC3E}">
        <p14:creationId xmlns:p14="http://schemas.microsoft.com/office/powerpoint/2010/main" val="1191495693"/>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8C80-DCDD-EE4E-A7CA-67CAB8013A2B}"/>
              </a:ext>
            </a:extLst>
          </p:cNvPr>
          <p:cNvSpPr>
            <a:spLocks noGrp="1"/>
          </p:cNvSpPr>
          <p:nvPr>
            <p:ph type="title"/>
          </p:nvPr>
        </p:nvSpPr>
        <p:spPr/>
        <p:txBody>
          <a:bodyPr/>
          <a:lstStyle/>
          <a:p>
            <a:r>
              <a:rPr lang="en-US"/>
              <a:t>RC4</a:t>
            </a:r>
            <a:endParaRPr lang="en-US" dirty="0"/>
          </a:p>
        </p:txBody>
      </p:sp>
      <p:sp>
        <p:nvSpPr>
          <p:cNvPr id="3" name="Content Placeholder 2">
            <a:extLst>
              <a:ext uri="{FF2B5EF4-FFF2-40B4-BE49-F238E27FC236}">
                <a16:creationId xmlns:a16="http://schemas.microsoft.com/office/drawing/2014/main" id="{59A9974D-60F9-9A4B-95E3-8F58209419E9}"/>
              </a:ext>
            </a:extLst>
          </p:cNvPr>
          <p:cNvSpPr>
            <a:spLocks noGrp="1"/>
          </p:cNvSpPr>
          <p:nvPr>
            <p:ph idx="1"/>
          </p:nvPr>
        </p:nvSpPr>
        <p:spPr/>
        <p:txBody>
          <a:bodyPr/>
          <a:lstStyle/>
          <a:p>
            <a:r>
              <a:rPr lang="en-US"/>
              <a:t>aka arcfour</a:t>
            </a:r>
          </a:p>
          <a:p>
            <a:pPr lvl="1"/>
            <a:r>
              <a:rPr lang="en-US"/>
              <a:t>RC4 is the trademarked name</a:t>
            </a:r>
          </a:p>
          <a:p>
            <a:r>
              <a:rPr lang="en-US"/>
              <a:t>Stream cipher</a:t>
            </a:r>
          </a:p>
          <a:p>
            <a:r>
              <a:rPr lang="en-US"/>
              <a:t>Biases, particularly at the beginning of the output the stream</a:t>
            </a:r>
          </a:p>
          <a:p>
            <a:r>
              <a:rPr lang="en-US"/>
              <a:t>Used in TLS, SSH </a:t>
            </a:r>
            <a:r>
              <a:rPr lang="en-US" b="1" i="1"/>
              <a:t>and some RNGs</a:t>
            </a:r>
          </a:p>
          <a:p>
            <a:pPr lvl="1"/>
            <a:r>
              <a:rPr lang="en-US" b="1" i="1"/>
              <a:t>Many</a:t>
            </a:r>
            <a:r>
              <a:rPr lang="en-US"/>
              <a:t> projects on github still use RC4 based RNGs</a:t>
            </a:r>
          </a:p>
          <a:p>
            <a:pPr lvl="1"/>
            <a:r>
              <a:rPr lang="en-US"/>
              <a:t>Some projects have also replaced their RC4 based RNGs</a:t>
            </a:r>
          </a:p>
          <a:p>
            <a:pPr lvl="2"/>
            <a:r>
              <a:rPr lang="en-US"/>
              <a:t>OpenBSD in 2014</a:t>
            </a:r>
          </a:p>
          <a:p>
            <a:pPr lvl="2"/>
            <a:r>
              <a:rPr lang="en-US"/>
              <a:t>Chrome in 2016</a:t>
            </a:r>
          </a:p>
          <a:p>
            <a:pPr marL="457200" lvl="1" indent="0">
              <a:buNone/>
            </a:pPr>
            <a:endParaRPr lang="en-US" dirty="0"/>
          </a:p>
        </p:txBody>
      </p:sp>
      <p:pic>
        <p:nvPicPr>
          <p:cNvPr id="4" name="Picture 3">
            <a:extLst>
              <a:ext uri="{FF2B5EF4-FFF2-40B4-BE49-F238E27FC236}">
                <a16:creationId xmlns:a16="http://schemas.microsoft.com/office/drawing/2014/main" id="{3715D8F2-D7BA-E046-ABF9-855F197C6FD4}"/>
              </a:ext>
            </a:extLst>
          </p:cNvPr>
          <p:cNvPicPr>
            <a:picLocks noChangeAspect="1"/>
          </p:cNvPicPr>
          <p:nvPr/>
        </p:nvPicPr>
        <p:blipFill>
          <a:blip r:embed="rId3"/>
          <a:stretch>
            <a:fillRect/>
          </a:stretch>
        </p:blipFill>
        <p:spPr>
          <a:xfrm>
            <a:off x="6863051" y="1291359"/>
            <a:ext cx="4225637" cy="1889799"/>
          </a:xfrm>
          <a:prstGeom prst="rect">
            <a:avLst/>
          </a:prstGeom>
        </p:spPr>
      </p:pic>
    </p:spTree>
    <p:extLst>
      <p:ext uri="{BB962C8B-B14F-4D97-AF65-F5344CB8AC3E}">
        <p14:creationId xmlns:p14="http://schemas.microsoft.com/office/powerpoint/2010/main" val="3957844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019-7AAB-2D4D-8F6D-6EEAAAD55593}"/>
              </a:ext>
            </a:extLst>
          </p:cNvPr>
          <p:cNvSpPr>
            <a:spLocks noGrp="1"/>
          </p:cNvSpPr>
          <p:nvPr>
            <p:ph type="title"/>
          </p:nvPr>
        </p:nvSpPr>
        <p:spPr/>
        <p:txBody>
          <a:bodyPr/>
          <a:lstStyle/>
          <a:p>
            <a:r>
              <a:rPr lang="en-US" dirty="0"/>
              <a:t>MD-5, SHA-1</a:t>
            </a:r>
          </a:p>
        </p:txBody>
      </p:sp>
      <p:sp>
        <p:nvSpPr>
          <p:cNvPr id="3" name="Content Placeholder 2">
            <a:extLst>
              <a:ext uri="{FF2B5EF4-FFF2-40B4-BE49-F238E27FC236}">
                <a16:creationId xmlns:a16="http://schemas.microsoft.com/office/drawing/2014/main" id="{D78F12B7-1EFB-A849-A363-0018E9A4B72E}"/>
              </a:ext>
            </a:extLst>
          </p:cNvPr>
          <p:cNvSpPr>
            <a:spLocks noGrp="1"/>
          </p:cNvSpPr>
          <p:nvPr>
            <p:ph idx="1"/>
          </p:nvPr>
        </p:nvSpPr>
        <p:spPr/>
        <p:txBody>
          <a:bodyPr/>
          <a:lstStyle/>
          <a:p>
            <a:r>
              <a:rPr lang="en-US" dirty="0"/>
              <a:t>SHA-1 deprecated by NIST in 2011</a:t>
            </a:r>
          </a:p>
          <a:p>
            <a:r>
              <a:rPr lang="en-US" dirty="0"/>
              <a:t>Should never be used for </a:t>
            </a:r>
            <a:r>
              <a:rPr lang="en-US" dirty="0" err="1"/>
              <a:t>ID’ing</a:t>
            </a:r>
            <a:r>
              <a:rPr lang="en-US" dirty="0"/>
              <a:t> something, e.g. hash of a signature</a:t>
            </a:r>
          </a:p>
          <a:p>
            <a:r>
              <a:rPr lang="en-US" dirty="0"/>
              <a:t>However, is still secure for some constructs such as HMAC-SHA1</a:t>
            </a:r>
          </a:p>
          <a:p>
            <a:r>
              <a:rPr lang="en-US" dirty="0"/>
              <a:t>Even then suggest moving to something better when available</a:t>
            </a:r>
          </a:p>
          <a:p>
            <a:pPr lvl="1"/>
            <a:r>
              <a:rPr lang="en-US" dirty="0"/>
              <a:t>Just a matter of priority</a:t>
            </a:r>
          </a:p>
          <a:p>
            <a:endParaRPr lang="en-US" dirty="0"/>
          </a:p>
        </p:txBody>
      </p:sp>
    </p:spTree>
    <p:extLst>
      <p:ext uri="{BB962C8B-B14F-4D97-AF65-F5344CB8AC3E}">
        <p14:creationId xmlns:p14="http://schemas.microsoft.com/office/powerpoint/2010/main" val="1567809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B043-562A-B044-A4F5-5BF6520E9CB0}"/>
              </a:ext>
            </a:extLst>
          </p:cNvPr>
          <p:cNvSpPr>
            <a:spLocks noGrp="1"/>
          </p:cNvSpPr>
          <p:nvPr>
            <p:ph type="title"/>
          </p:nvPr>
        </p:nvSpPr>
        <p:spPr/>
        <p:txBody>
          <a:bodyPr/>
          <a:lstStyle/>
          <a:p>
            <a:r>
              <a:rPr lang="en-US" dirty="0"/>
              <a:t>SSL/TLS</a:t>
            </a:r>
          </a:p>
        </p:txBody>
      </p:sp>
      <p:sp>
        <p:nvSpPr>
          <p:cNvPr id="3" name="Content Placeholder 2">
            <a:extLst>
              <a:ext uri="{FF2B5EF4-FFF2-40B4-BE49-F238E27FC236}">
                <a16:creationId xmlns:a16="http://schemas.microsoft.com/office/drawing/2014/main" id="{BAD30A07-40E7-B342-91D1-7BAC13AD7D82}"/>
              </a:ext>
            </a:extLst>
          </p:cNvPr>
          <p:cNvSpPr>
            <a:spLocks noGrp="1"/>
          </p:cNvSpPr>
          <p:nvPr>
            <p:ph idx="1"/>
          </p:nvPr>
        </p:nvSpPr>
        <p:spPr/>
        <p:txBody>
          <a:bodyPr>
            <a:normAutofit/>
          </a:bodyPr>
          <a:lstStyle/>
          <a:p>
            <a:r>
              <a:rPr lang="en-US" dirty="0"/>
              <a:t>Use TLS 1.3 and 1.2</a:t>
            </a:r>
          </a:p>
          <a:p>
            <a:pPr lvl="1"/>
            <a:r>
              <a:rPr lang="en-US" dirty="0"/>
              <a:t>Don’t use TLS 1.1, 1.0 or any version of SSL</a:t>
            </a:r>
          </a:p>
          <a:p>
            <a:pPr lvl="1"/>
            <a:r>
              <a:rPr lang="en-US" dirty="0"/>
              <a:t>Draft RFC to deprecate TLS 1.1 and 1.0 </a:t>
            </a:r>
          </a:p>
          <a:p>
            <a:pPr lvl="1"/>
            <a:r>
              <a:rPr lang="en-US" dirty="0"/>
              <a:t>Many libraries are going to this configuration by default</a:t>
            </a:r>
          </a:p>
          <a:p>
            <a:pPr lvl="1"/>
            <a:r>
              <a:rPr lang="en-US" dirty="0"/>
              <a:t>So are all major browsers</a:t>
            </a:r>
          </a:p>
          <a:p>
            <a:r>
              <a:rPr lang="en-US" dirty="0"/>
              <a:t>If using TLS 1.2 don’t use cipher suites that include RC4 or 3DES</a:t>
            </a:r>
          </a:p>
          <a:p>
            <a:pPr lvl="1"/>
            <a:r>
              <a:rPr lang="en-US" dirty="0"/>
              <a:t>CVE for RC4 was published in 2013</a:t>
            </a:r>
          </a:p>
          <a:p>
            <a:pPr lvl="1"/>
            <a:r>
              <a:rPr lang="en-US" dirty="0"/>
              <a:t>RFC deprecating RC4’s use in TLS was published in 2015</a:t>
            </a:r>
          </a:p>
          <a:p>
            <a:pPr lvl="1"/>
            <a:r>
              <a:rPr lang="en-US" dirty="0"/>
              <a:t>3DES 	is deprecated by NIST and has been removed from protocols such as Kerberos</a:t>
            </a:r>
          </a:p>
        </p:txBody>
      </p:sp>
    </p:spTree>
    <p:extLst>
      <p:ext uri="{BB962C8B-B14F-4D97-AF65-F5344CB8AC3E}">
        <p14:creationId xmlns:p14="http://schemas.microsoft.com/office/powerpoint/2010/main" val="684013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7771-0823-9A49-AFB1-A73F80825744}"/>
              </a:ext>
            </a:extLst>
          </p:cNvPr>
          <p:cNvSpPr>
            <a:spLocks noGrp="1"/>
          </p:cNvSpPr>
          <p:nvPr>
            <p:ph type="title"/>
          </p:nvPr>
        </p:nvSpPr>
        <p:spPr/>
        <p:txBody>
          <a:bodyPr/>
          <a:lstStyle/>
          <a:p>
            <a:r>
              <a:rPr lang="en-US" dirty="0"/>
              <a:t>SSL/TLS cont’d</a:t>
            </a:r>
          </a:p>
        </p:txBody>
      </p:sp>
      <p:sp>
        <p:nvSpPr>
          <p:cNvPr id="3" name="Content Placeholder 2">
            <a:extLst>
              <a:ext uri="{FF2B5EF4-FFF2-40B4-BE49-F238E27FC236}">
                <a16:creationId xmlns:a16="http://schemas.microsoft.com/office/drawing/2014/main" id="{4F2CA464-7995-CF4A-8A06-4DA24E778523}"/>
              </a:ext>
            </a:extLst>
          </p:cNvPr>
          <p:cNvSpPr>
            <a:spLocks noGrp="1"/>
          </p:cNvSpPr>
          <p:nvPr>
            <p:ph idx="1"/>
          </p:nvPr>
        </p:nvSpPr>
        <p:spPr/>
        <p:txBody>
          <a:bodyPr/>
          <a:lstStyle/>
          <a:p>
            <a:r>
              <a:rPr lang="en-US" dirty="0"/>
              <a:t>If using DH cipher suites use DH parameters of at least 2048 bits</a:t>
            </a:r>
          </a:p>
          <a:p>
            <a:pPr lvl="1"/>
            <a:r>
              <a:rPr lang="en-US" dirty="0"/>
              <a:t>Think Logjam attack</a:t>
            </a:r>
          </a:p>
          <a:p>
            <a:pPr lvl="1"/>
            <a:r>
              <a:rPr lang="en-US" dirty="0"/>
              <a:t>Generally don’t want to go larger as there is a performance impact</a:t>
            </a:r>
          </a:p>
          <a:p>
            <a:endParaRPr lang="en-US" dirty="0"/>
          </a:p>
        </p:txBody>
      </p:sp>
    </p:spTree>
    <p:extLst>
      <p:ext uri="{BB962C8B-B14F-4D97-AF65-F5344CB8AC3E}">
        <p14:creationId xmlns:p14="http://schemas.microsoft.com/office/powerpoint/2010/main" val="3142567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E3F8-C1D2-E64F-81AB-AECFF9DB2B31}"/>
              </a:ext>
            </a:extLst>
          </p:cNvPr>
          <p:cNvSpPr>
            <a:spLocks noGrp="1"/>
          </p:cNvSpPr>
          <p:nvPr>
            <p:ph type="title"/>
          </p:nvPr>
        </p:nvSpPr>
        <p:spPr/>
        <p:txBody>
          <a:bodyPr/>
          <a:lstStyle/>
          <a:p>
            <a:r>
              <a:rPr lang="en-US" dirty="0"/>
              <a:t>SSH	</a:t>
            </a:r>
          </a:p>
        </p:txBody>
      </p:sp>
      <p:sp>
        <p:nvSpPr>
          <p:cNvPr id="3" name="Content Placeholder 2">
            <a:extLst>
              <a:ext uri="{FF2B5EF4-FFF2-40B4-BE49-F238E27FC236}">
                <a16:creationId xmlns:a16="http://schemas.microsoft.com/office/drawing/2014/main" id="{71231D4E-CA22-0E48-ABA0-1693F3106E33}"/>
              </a:ext>
            </a:extLst>
          </p:cNvPr>
          <p:cNvSpPr>
            <a:spLocks noGrp="1"/>
          </p:cNvSpPr>
          <p:nvPr>
            <p:ph idx="1"/>
          </p:nvPr>
        </p:nvSpPr>
        <p:spPr/>
        <p:txBody>
          <a:bodyPr>
            <a:normAutofit/>
          </a:bodyPr>
          <a:lstStyle/>
          <a:p>
            <a:r>
              <a:rPr lang="en-US" dirty="0"/>
              <a:t>Disable </a:t>
            </a:r>
            <a:r>
              <a:rPr lang="en-US" dirty="0">
                <a:latin typeface="Courier New" panose="02070309020205020404" pitchFamily="49" charset="0"/>
                <a:cs typeface="Courier New" panose="02070309020205020404" pitchFamily="49" charset="0"/>
              </a:rPr>
              <a:t>diffie-hellman-group-exchange-sha1</a:t>
            </a:r>
          </a:p>
          <a:p>
            <a:pPr lvl="1"/>
            <a:r>
              <a:rPr lang="en-US" dirty="0"/>
              <a:t>SHA-1, which is now largely deprecated</a:t>
            </a:r>
            <a:endParaRPr lang="en-US" dirty="0">
              <a:latin typeface="Courier New" panose="02070309020205020404" pitchFamily="49" charset="0"/>
              <a:cs typeface="Courier New" panose="02070309020205020404" pitchFamily="49" charset="0"/>
            </a:endParaRPr>
          </a:p>
          <a:p>
            <a:r>
              <a:rPr lang="en-US" dirty="0"/>
              <a:t>Disable </a:t>
            </a:r>
            <a:r>
              <a:rPr lang="en-US" dirty="0">
                <a:latin typeface="Courier New" panose="02070309020205020404" pitchFamily="49" charset="0"/>
                <a:cs typeface="Courier New" panose="02070309020205020404" pitchFamily="49" charset="0"/>
              </a:rPr>
              <a:t>diffie-hellman-group1-sha1</a:t>
            </a:r>
          </a:p>
          <a:p>
            <a:pPr lvl="1"/>
            <a:r>
              <a:rPr lang="en-US" dirty="0"/>
              <a:t>1024 bit DH, i.e. Logjam for SSH</a:t>
            </a:r>
          </a:p>
          <a:p>
            <a:pPr lvl="1"/>
            <a:r>
              <a:rPr lang="en-US" dirty="0"/>
              <a:t>Uses SHA-1 too</a:t>
            </a:r>
          </a:p>
          <a:p>
            <a:r>
              <a:rPr lang="en-US" dirty="0"/>
              <a:t>Disable </a:t>
            </a:r>
            <a:r>
              <a:rPr lang="en-US" dirty="0">
                <a:latin typeface="Courier New" panose="02070309020205020404" pitchFamily="49" charset="0"/>
                <a:cs typeface="Courier New" panose="02070309020205020404" pitchFamily="49" charset="0"/>
              </a:rPr>
              <a:t>diffie-hellman-group14-sha1</a:t>
            </a:r>
            <a:r>
              <a:rPr lang="en-US" dirty="0"/>
              <a:t> if possible</a:t>
            </a:r>
          </a:p>
          <a:p>
            <a:pPr lvl="1"/>
            <a:r>
              <a:rPr lang="en-US" dirty="0"/>
              <a:t>2048 bit DH which is good, but …</a:t>
            </a:r>
          </a:p>
          <a:p>
            <a:pPr lvl="1"/>
            <a:r>
              <a:rPr lang="en-US" dirty="0"/>
              <a:t>Still uses SHA-1</a:t>
            </a:r>
          </a:p>
          <a:p>
            <a:r>
              <a:rPr lang="en-US" dirty="0"/>
              <a:t>Disable all </a:t>
            </a:r>
            <a:r>
              <a:rPr lang="en-US" dirty="0" err="1"/>
              <a:t>arcfour</a:t>
            </a:r>
            <a:r>
              <a:rPr lang="en-US" dirty="0"/>
              <a:t> (aka RC4) ciphers</a:t>
            </a:r>
          </a:p>
          <a:p>
            <a:r>
              <a:rPr lang="en-US" dirty="0"/>
              <a:t>There are draft RFCs that describe all of the above changes</a:t>
            </a:r>
          </a:p>
          <a:p>
            <a:endParaRPr lang="en-US" dirty="0"/>
          </a:p>
        </p:txBody>
      </p:sp>
    </p:spTree>
    <p:extLst>
      <p:ext uri="{BB962C8B-B14F-4D97-AF65-F5344CB8AC3E}">
        <p14:creationId xmlns:p14="http://schemas.microsoft.com/office/powerpoint/2010/main" val="1796469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042D-5A0F-C549-93CF-AE2306BCF916}"/>
              </a:ext>
            </a:extLst>
          </p:cNvPr>
          <p:cNvSpPr>
            <a:spLocks noGrp="1"/>
          </p:cNvSpPr>
          <p:nvPr>
            <p:ph type="title"/>
          </p:nvPr>
        </p:nvSpPr>
        <p:spPr/>
        <p:txBody>
          <a:bodyPr/>
          <a:lstStyle/>
          <a:p>
            <a:r>
              <a:rPr lang="en-US" dirty="0"/>
              <a:t>Crypto is Hard</a:t>
            </a:r>
          </a:p>
        </p:txBody>
      </p:sp>
      <p:sp>
        <p:nvSpPr>
          <p:cNvPr id="3" name="Content Placeholder 2">
            <a:extLst>
              <a:ext uri="{FF2B5EF4-FFF2-40B4-BE49-F238E27FC236}">
                <a16:creationId xmlns:a16="http://schemas.microsoft.com/office/drawing/2014/main" id="{8C5E5F9B-DC93-D04A-BEB7-0834A716B2E1}"/>
              </a:ext>
            </a:extLst>
          </p:cNvPr>
          <p:cNvSpPr>
            <a:spLocks noGrp="1"/>
          </p:cNvSpPr>
          <p:nvPr>
            <p:ph idx="1"/>
          </p:nvPr>
        </p:nvSpPr>
        <p:spPr/>
        <p:txBody>
          <a:bodyPr/>
          <a:lstStyle/>
          <a:p>
            <a:r>
              <a:rPr lang="en-US" dirty="0"/>
              <a:t>With crypto often many things must be done correctly</a:t>
            </a:r>
          </a:p>
          <a:p>
            <a:r>
              <a:rPr lang="en-US" dirty="0"/>
              <a:t>If even one of those things is done incorrectly it can potentially compromise the security of the data you’re trying to protect</a:t>
            </a:r>
          </a:p>
          <a:p>
            <a:r>
              <a:rPr lang="en-US" dirty="0"/>
              <a:t>It’s often difficult to determine if something was done  incorrectly</a:t>
            </a:r>
          </a:p>
          <a:p>
            <a:pPr lvl="1"/>
            <a:r>
              <a:rPr lang="en-US" dirty="0"/>
              <a:t>And it’s usually very difficult to tell only looking at the ciphertext</a:t>
            </a:r>
          </a:p>
        </p:txBody>
      </p:sp>
    </p:spTree>
    <p:extLst>
      <p:ext uri="{BB962C8B-B14F-4D97-AF65-F5344CB8AC3E}">
        <p14:creationId xmlns:p14="http://schemas.microsoft.com/office/powerpoint/2010/main" val="3042917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6"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7"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Rectangle 43">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3F39B-4B87-8E42-9814-098B3ED58F25}"/>
              </a:ext>
            </a:extLst>
          </p:cNvPr>
          <p:cNvSpPr>
            <a:spLocks noGrp="1"/>
          </p:cNvSpPr>
          <p:nvPr>
            <p:ph type="title"/>
          </p:nvPr>
        </p:nvSpPr>
        <p:spPr>
          <a:xfrm>
            <a:off x="7385967" y="1325880"/>
            <a:ext cx="4158334" cy="3066507"/>
          </a:xfrm>
        </p:spPr>
        <p:txBody>
          <a:bodyPr vert="horz" lIns="91440" tIns="45720" rIns="91440" bIns="45720" rtlCol="0" anchor="b">
            <a:normAutofit/>
          </a:bodyPr>
          <a:lstStyle/>
          <a:p>
            <a:br>
              <a:rPr lang="en-US" sz="5400" dirty="0">
                <a:solidFill>
                  <a:srgbClr val="EBEBEB"/>
                </a:solidFill>
              </a:rPr>
            </a:br>
            <a:r>
              <a:rPr lang="en-US" sz="5400" dirty="0">
                <a:solidFill>
                  <a:srgbClr val="EBEBEB"/>
                </a:solidFill>
              </a:rPr>
              <a:t>Well, not really</a:t>
            </a:r>
            <a:endParaRPr lang="en-US" sz="5400" b="0" i="0" kern="1200" dirty="0">
              <a:solidFill>
                <a:srgbClr val="EBEBEB"/>
              </a:solidFill>
              <a:latin typeface="+mj-lt"/>
              <a:ea typeface="+mj-ea"/>
              <a:cs typeface="+mj-cs"/>
            </a:endParaRPr>
          </a:p>
        </p:txBody>
      </p:sp>
      <p:sp>
        <p:nvSpPr>
          <p:cNvPr id="59"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0" name="Freeform: Shape 47">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61" name="Rectangle 49">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257641BE-894E-1944-B730-8D8A9E54034E}"/>
              </a:ext>
            </a:extLst>
          </p:cNvPr>
          <p:cNvPicPr>
            <a:picLocks noChangeAspect="1"/>
          </p:cNvPicPr>
          <p:nvPr/>
        </p:nvPicPr>
        <p:blipFill>
          <a:blip r:embed="rId7"/>
          <a:stretch>
            <a:fillRect/>
          </a:stretch>
        </p:blipFill>
        <p:spPr>
          <a:xfrm>
            <a:off x="643854" y="2079755"/>
            <a:ext cx="5450557" cy="2698025"/>
          </a:xfrm>
          <a:prstGeom prst="rect">
            <a:avLst/>
          </a:prstGeom>
          <a:effectLst/>
        </p:spPr>
      </p:pic>
    </p:spTree>
    <p:extLst>
      <p:ext uri="{BB962C8B-B14F-4D97-AF65-F5344CB8AC3E}">
        <p14:creationId xmlns:p14="http://schemas.microsoft.com/office/powerpoint/2010/main" val="186735453"/>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F39B-4B87-8E42-9814-098B3ED58F25}"/>
              </a:ext>
            </a:extLst>
          </p:cNvPr>
          <p:cNvSpPr>
            <a:spLocks noGrp="1"/>
          </p:cNvSpPr>
          <p:nvPr>
            <p:ph type="title"/>
          </p:nvPr>
        </p:nvSpPr>
        <p:spPr/>
        <p:txBody>
          <a:bodyPr/>
          <a:lstStyle/>
          <a:p>
            <a:r>
              <a:rPr lang="en-US" dirty="0"/>
              <a:t>Before We Go to Q&amp;A</a:t>
            </a:r>
          </a:p>
        </p:txBody>
      </p:sp>
      <p:sp>
        <p:nvSpPr>
          <p:cNvPr id="3" name="Content Placeholder 2">
            <a:extLst>
              <a:ext uri="{FF2B5EF4-FFF2-40B4-BE49-F238E27FC236}">
                <a16:creationId xmlns:a16="http://schemas.microsoft.com/office/drawing/2014/main" id="{C1F34B93-9C4E-7E4B-A15F-887FBA74313C}"/>
              </a:ext>
            </a:extLst>
          </p:cNvPr>
          <p:cNvSpPr>
            <a:spLocks noGrp="1"/>
          </p:cNvSpPr>
          <p:nvPr>
            <p:ph idx="1"/>
          </p:nvPr>
        </p:nvSpPr>
        <p:spPr/>
        <p:txBody>
          <a:bodyPr/>
          <a:lstStyle/>
          <a:p>
            <a:r>
              <a:rPr lang="en-US" dirty="0"/>
              <a:t>If you saw something in this presentation that made you think “I need to check on that.” please raise your hand.</a:t>
            </a:r>
          </a:p>
        </p:txBody>
      </p:sp>
    </p:spTree>
    <p:extLst>
      <p:ext uri="{BB962C8B-B14F-4D97-AF65-F5344CB8AC3E}">
        <p14:creationId xmlns:p14="http://schemas.microsoft.com/office/powerpoint/2010/main" val="188680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CC7ED-B72F-7A4F-ABF1-A69BDB1BF5FF}"/>
              </a:ext>
            </a:extLst>
          </p:cNvPr>
          <p:cNvSpPr>
            <a:spLocks noGrp="1"/>
          </p:cNvSpPr>
          <p:nvPr>
            <p:ph type="title"/>
          </p:nvPr>
        </p:nvSpPr>
        <p:spPr/>
        <p:txBody>
          <a:bodyPr/>
          <a:lstStyle/>
          <a:p>
            <a:r>
              <a:rPr lang="en-US" dirty="0"/>
              <a:t>Which Output is From a Broken Implementation?</a:t>
            </a:r>
          </a:p>
        </p:txBody>
      </p:sp>
      <p:sp>
        <p:nvSpPr>
          <p:cNvPr id="6" name="Text Placeholder 5">
            <a:extLst>
              <a:ext uri="{FF2B5EF4-FFF2-40B4-BE49-F238E27FC236}">
                <a16:creationId xmlns:a16="http://schemas.microsoft.com/office/drawing/2014/main" id="{BC3BF1BB-7F29-D04D-AD68-0B04245C5F5B}"/>
              </a:ext>
            </a:extLst>
          </p:cNvPr>
          <p:cNvSpPr>
            <a:spLocks noGrp="1"/>
          </p:cNvSpPr>
          <p:nvPr>
            <p:ph type="body" idx="1"/>
          </p:nvPr>
        </p:nvSpPr>
        <p:spPr>
          <a:xfrm>
            <a:off x="1228006" y="1905000"/>
            <a:ext cx="4396338" cy="576262"/>
          </a:xfrm>
        </p:spPr>
        <p:txBody>
          <a:bodyPr/>
          <a:lstStyle/>
          <a:p>
            <a:pPr algn="ctr"/>
            <a:r>
              <a:rPr lang="en-US" dirty="0"/>
              <a:t>Output 1</a:t>
            </a:r>
          </a:p>
        </p:txBody>
      </p:sp>
      <p:sp>
        <p:nvSpPr>
          <p:cNvPr id="7" name="Content Placeholder 6">
            <a:extLst>
              <a:ext uri="{FF2B5EF4-FFF2-40B4-BE49-F238E27FC236}">
                <a16:creationId xmlns:a16="http://schemas.microsoft.com/office/drawing/2014/main" id="{AE3FBC99-462C-7C47-ACC5-1D522A3844DE}"/>
              </a:ext>
            </a:extLst>
          </p:cNvPr>
          <p:cNvSpPr>
            <a:spLocks noGrp="1"/>
          </p:cNvSpPr>
          <p:nvPr>
            <p:ph sz="half" idx="2"/>
          </p:nvPr>
        </p:nvSpPr>
        <p:spPr>
          <a:xfrm>
            <a:off x="1228005" y="2514600"/>
            <a:ext cx="4396339" cy="3741738"/>
          </a:xfrm>
        </p:spPr>
        <p:txBody>
          <a:bodyPr>
            <a:normAutofit/>
          </a:bodyPr>
          <a:lstStyle/>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79 59 C2 F2 - 7E C1 D0 D6</a:t>
            </a:r>
          </a:p>
          <a:p>
            <a:pPr marL="0" indent="0">
              <a:buNone/>
            </a:pPr>
            <a:r>
              <a:rPr lang="en-US" sz="2000" dirty="0">
                <a:latin typeface="Courier New" panose="02070309020205020404" pitchFamily="49" charset="0"/>
                <a:cs typeface="Courier New" panose="02070309020205020404" pitchFamily="49" charset="0"/>
              </a:rPr>
              <a:t>A3 2B CD 05 - BA CE EA BB</a:t>
            </a:r>
          </a:p>
        </p:txBody>
      </p:sp>
      <p:sp>
        <p:nvSpPr>
          <p:cNvPr id="8" name="Text Placeholder 7">
            <a:extLst>
              <a:ext uri="{FF2B5EF4-FFF2-40B4-BE49-F238E27FC236}">
                <a16:creationId xmlns:a16="http://schemas.microsoft.com/office/drawing/2014/main" id="{4D65F0CE-51EC-D944-9F14-E53D2BC327E9}"/>
              </a:ext>
            </a:extLst>
          </p:cNvPr>
          <p:cNvSpPr>
            <a:spLocks noGrp="1"/>
          </p:cNvSpPr>
          <p:nvPr>
            <p:ph type="body" sz="quarter" idx="3"/>
          </p:nvPr>
        </p:nvSpPr>
        <p:spPr>
          <a:xfrm>
            <a:off x="5779188" y="1905000"/>
            <a:ext cx="4396339" cy="576262"/>
          </a:xfrm>
        </p:spPr>
        <p:txBody>
          <a:bodyPr/>
          <a:lstStyle/>
          <a:p>
            <a:pPr algn="ctr"/>
            <a:r>
              <a:rPr lang="en-US" dirty="0"/>
              <a:t>Output 2</a:t>
            </a:r>
          </a:p>
        </p:txBody>
      </p:sp>
      <p:sp>
        <p:nvSpPr>
          <p:cNvPr id="9" name="Content Placeholder 8">
            <a:extLst>
              <a:ext uri="{FF2B5EF4-FFF2-40B4-BE49-F238E27FC236}">
                <a16:creationId xmlns:a16="http://schemas.microsoft.com/office/drawing/2014/main" id="{6880C7B5-B0B4-354E-9D6F-0BCA6B2FABD5}"/>
              </a:ext>
            </a:extLst>
          </p:cNvPr>
          <p:cNvSpPr>
            <a:spLocks noGrp="1"/>
          </p:cNvSpPr>
          <p:nvPr>
            <p:ph sz="quarter" idx="4"/>
          </p:nvPr>
        </p:nvSpPr>
        <p:spPr>
          <a:xfrm>
            <a:off x="5779188" y="2514600"/>
            <a:ext cx="4396339" cy="3741738"/>
          </a:xfrm>
        </p:spPr>
        <p:txBody>
          <a:bodyPr>
            <a:normAutofit/>
          </a:bodyPr>
          <a:lstStyle/>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79 59 C2 F2 - 7E C1 D0 D6</a:t>
            </a:r>
          </a:p>
          <a:p>
            <a:pPr marL="0" indent="0">
              <a:buNone/>
            </a:pPr>
            <a:r>
              <a:rPr lang="en-US" sz="2000" dirty="0">
                <a:latin typeface="Courier New" panose="02070309020205020404" pitchFamily="49" charset="0"/>
                <a:cs typeface="Courier New" panose="02070309020205020404" pitchFamily="49" charset="0"/>
              </a:rPr>
              <a:t>A3 2B CD 05 - BA CE EA BB</a:t>
            </a:r>
          </a:p>
        </p:txBody>
      </p:sp>
    </p:spTree>
    <p:extLst>
      <p:ext uri="{BB962C8B-B14F-4D97-AF65-F5344CB8AC3E}">
        <p14:creationId xmlns:p14="http://schemas.microsoft.com/office/powerpoint/2010/main" val="3210288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C534-1299-3948-88CB-EAF205425F57}"/>
              </a:ext>
            </a:extLst>
          </p:cNvPr>
          <p:cNvSpPr>
            <a:spLocks noGrp="1"/>
          </p:cNvSpPr>
          <p:nvPr>
            <p:ph type="title"/>
          </p:nvPr>
        </p:nvSpPr>
        <p:spPr/>
        <p:txBody>
          <a:bodyPr/>
          <a:lstStyle/>
          <a:p>
            <a:r>
              <a:rPr lang="en-US" dirty="0"/>
              <a:t>Real World Example</a:t>
            </a:r>
          </a:p>
        </p:txBody>
      </p:sp>
      <p:sp>
        <p:nvSpPr>
          <p:cNvPr id="3" name="Content Placeholder 2">
            <a:extLst>
              <a:ext uri="{FF2B5EF4-FFF2-40B4-BE49-F238E27FC236}">
                <a16:creationId xmlns:a16="http://schemas.microsoft.com/office/drawing/2014/main" id="{F08F1161-0903-DD42-A820-D021FF3B235B}"/>
              </a:ext>
            </a:extLst>
          </p:cNvPr>
          <p:cNvSpPr>
            <a:spLocks noGrp="1"/>
          </p:cNvSpPr>
          <p:nvPr>
            <p:ph idx="1"/>
          </p:nvPr>
        </p:nvSpPr>
        <p:spPr/>
        <p:txBody>
          <a:bodyPr/>
          <a:lstStyle/>
          <a:p>
            <a:r>
              <a:rPr lang="en-US" dirty="0" err="1"/>
              <a:t>Bitcrypt</a:t>
            </a:r>
            <a:r>
              <a:rPr lang="en-US" dirty="0"/>
              <a:t> ransomware authors tried to create an RSA key of 1024 bits, i.e. 128 bytes</a:t>
            </a:r>
          </a:p>
          <a:p>
            <a:r>
              <a:rPr lang="en-US" dirty="0"/>
              <a:t>Created a key of 128 decimal digits instead!</a:t>
            </a:r>
          </a:p>
          <a:p>
            <a:pPr lvl="1"/>
            <a:r>
              <a:rPr lang="en-US" dirty="0"/>
              <a:t>About 426 bits</a:t>
            </a:r>
          </a:p>
          <a:p>
            <a:r>
              <a:rPr lang="en-US" dirty="0"/>
              <a:t>Can be easily cracked in a day</a:t>
            </a:r>
          </a:p>
          <a:p>
            <a:endParaRPr lang="en-US" dirty="0"/>
          </a:p>
          <a:p>
            <a:endParaRPr lang="en-US" dirty="0"/>
          </a:p>
          <a:p>
            <a:pPr marL="0" indent="0" algn="ctr">
              <a:buNone/>
            </a:pPr>
            <a:r>
              <a:rPr lang="en-US" b="1" i="1" dirty="0"/>
              <a:t>              You had one job…</a:t>
            </a:r>
          </a:p>
        </p:txBody>
      </p:sp>
    </p:spTree>
    <p:extLst>
      <p:ext uri="{BB962C8B-B14F-4D97-AF65-F5344CB8AC3E}">
        <p14:creationId xmlns:p14="http://schemas.microsoft.com/office/powerpoint/2010/main" val="29766525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5162</Words>
  <Application>Microsoft Macintosh PowerPoint</Application>
  <PresentationFormat>Widescreen</PresentationFormat>
  <Paragraphs>526</Paragraphs>
  <Slides>71</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Century Gothic</vt:lpstr>
      <vt:lpstr>Courier New</vt:lpstr>
      <vt:lpstr>Wingdings 3</vt:lpstr>
      <vt:lpstr>Ion</vt:lpstr>
      <vt:lpstr>Practical Crypto Review for Developers</vt:lpstr>
      <vt:lpstr>About This Presentation</vt:lpstr>
      <vt:lpstr>About This Presentation cont’d</vt:lpstr>
      <vt:lpstr>A Little About Me</vt:lpstr>
      <vt:lpstr>Me and Crypto</vt:lpstr>
      <vt:lpstr>Crypto Is Hard</vt:lpstr>
      <vt:lpstr>Crypto is Hard</vt:lpstr>
      <vt:lpstr>Which Output is From a Broken Implementation?</vt:lpstr>
      <vt:lpstr>Real World Example</vt:lpstr>
      <vt:lpstr>Why is Crypto Hard?</vt:lpstr>
      <vt:lpstr>Why is Crypto Hard?</vt:lpstr>
      <vt:lpstr>Insecure Examples</vt:lpstr>
      <vt:lpstr>Use Standard Crypto Algorithms</vt:lpstr>
      <vt:lpstr>Use Standard Crypto Algorithms</vt:lpstr>
      <vt:lpstr>Use Standard Crypto Algorithms</vt:lpstr>
      <vt:lpstr>Use Standard Crypto Algorithms</vt:lpstr>
      <vt:lpstr>Use Existing Implementations </vt:lpstr>
      <vt:lpstr>Protect Cryptographic Secrets</vt:lpstr>
      <vt:lpstr>Protecting Secrets Failure</vt:lpstr>
      <vt:lpstr>When Your Private Key is No Longer Private</vt:lpstr>
      <vt:lpstr>Random Numbers</vt:lpstr>
      <vt:lpstr>Random Numbers</vt:lpstr>
      <vt:lpstr>Random Number Generation</vt:lpstr>
      <vt:lpstr>Random Number Generation</vt:lpstr>
      <vt:lpstr>Random Number Failure</vt:lpstr>
      <vt:lpstr>Seeding a DBRG</vt:lpstr>
      <vt:lpstr>Seeding of Random Number Generators</vt:lpstr>
      <vt:lpstr>Time as an Entropy Source</vt:lpstr>
      <vt:lpstr>Entropy is Very Important</vt:lpstr>
      <vt:lpstr>Debian OpenSSL Fiasco</vt:lpstr>
      <vt:lpstr>Symmetric Key Generation</vt:lpstr>
      <vt:lpstr>Symmetric Key Generation</vt:lpstr>
      <vt:lpstr>Don’t Use Static Keys</vt:lpstr>
      <vt:lpstr>Symmetric Key Derivation</vt:lpstr>
      <vt:lpstr>Keys Derived from Secrets</vt:lpstr>
      <vt:lpstr>Insufficient Entropy</vt:lpstr>
      <vt:lpstr>Symmentric Encryption Modes</vt:lpstr>
      <vt:lpstr>Symmetric Encryption Modes</vt:lpstr>
      <vt:lpstr>Let’s Define a Few Terms</vt:lpstr>
      <vt:lpstr>Authenticated Encryption</vt:lpstr>
      <vt:lpstr>Nonce</vt:lpstr>
      <vt:lpstr>Birthday Problem/Paradox</vt:lpstr>
      <vt:lpstr>Birthday Problem cont’d</vt:lpstr>
      <vt:lpstr>Initialization Vector (VI) for Block Encryption</vt:lpstr>
      <vt:lpstr>ECB Mode</vt:lpstr>
      <vt:lpstr>ECB Mode cont’d</vt:lpstr>
      <vt:lpstr>ECB Mode cont’d</vt:lpstr>
      <vt:lpstr>AES CTR Mode</vt:lpstr>
      <vt:lpstr>AES CTR Mode IV Reuse</vt:lpstr>
      <vt:lpstr>AES CTR Mode Reuse IV</vt:lpstr>
      <vt:lpstr>Problem #1: Explicit Reuse of IV</vt:lpstr>
      <vt:lpstr>Problem #2: Implicit Reuse of Counter</vt:lpstr>
      <vt:lpstr>AES GCM Mode</vt:lpstr>
      <vt:lpstr>AES GCM Nonce</vt:lpstr>
      <vt:lpstr>AES GCM Maximum Encrypted Data</vt:lpstr>
      <vt:lpstr>GCM Authentication Tag Length</vt:lpstr>
      <vt:lpstr>AES CBC Mode</vt:lpstr>
      <vt:lpstr>AES CBC Mode IV Value</vt:lpstr>
      <vt:lpstr>AES CBC Mode IV Length</vt:lpstr>
      <vt:lpstr>Contrasting Modes</vt:lpstr>
      <vt:lpstr>Encrypting Too Much Data with a Single Key</vt:lpstr>
      <vt:lpstr>Encrypting Too Much Data with a Single Key cont’d</vt:lpstr>
      <vt:lpstr>Encrypting Too Much Data with a Single Key cont’d</vt:lpstr>
      <vt:lpstr>Outdated Crypto</vt:lpstr>
      <vt:lpstr>RC4</vt:lpstr>
      <vt:lpstr>MD-5, SHA-1</vt:lpstr>
      <vt:lpstr>SSL/TLS</vt:lpstr>
      <vt:lpstr>SSL/TLS cont’d</vt:lpstr>
      <vt:lpstr>SSH </vt:lpstr>
      <vt:lpstr> Well, not really</vt:lpstr>
      <vt:lpstr>Before We Go to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Crypto Review for Developers</dc:title>
  <dc:creator>Microsoft Office User</dc:creator>
  <cp:lastModifiedBy>Microsoft Office User</cp:lastModifiedBy>
  <cp:revision>8</cp:revision>
  <dcterms:created xsi:type="dcterms:W3CDTF">2020-02-29T03:24:36Z</dcterms:created>
  <dcterms:modified xsi:type="dcterms:W3CDTF">2020-02-29T13:30:50Z</dcterms:modified>
</cp:coreProperties>
</file>